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160.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4"/>
    <p:sldMasterId id="2147483679" r:id="rId5"/>
    <p:sldMasterId id="2147483771" r:id="rId6"/>
    <p:sldMasterId id="2147483802" r:id="rId7"/>
    <p:sldMasterId id="2147483819" r:id="rId8"/>
    <p:sldMasterId id="2147483837" r:id="rId9"/>
    <p:sldMasterId id="2147483869" r:id="rId10"/>
    <p:sldMasterId id="2147483683" r:id="rId11"/>
    <p:sldMasterId id="2147483911" r:id="rId12"/>
    <p:sldMasterId id="2147483899" r:id="rId13"/>
    <p:sldMasterId id="2147483908" r:id="rId14"/>
  </p:sldMasterIdLst>
  <p:notesMasterIdLst>
    <p:notesMasterId r:id="rId61"/>
  </p:notesMasterIdLst>
  <p:sldIdLst>
    <p:sldId id="10918" r:id="rId15"/>
    <p:sldId id="2145706830" r:id="rId16"/>
    <p:sldId id="2145706829" r:id="rId17"/>
    <p:sldId id="2145706831" r:id="rId18"/>
    <p:sldId id="10846" r:id="rId19"/>
    <p:sldId id="2145706801" r:id="rId20"/>
    <p:sldId id="2145706802" r:id="rId21"/>
    <p:sldId id="2145706803" r:id="rId22"/>
    <p:sldId id="2145706804" r:id="rId23"/>
    <p:sldId id="2145706815" r:id="rId24"/>
    <p:sldId id="2145706838" r:id="rId25"/>
    <p:sldId id="2145706843" r:id="rId26"/>
    <p:sldId id="2145706774" r:id="rId27"/>
    <p:sldId id="2145706835" r:id="rId28"/>
    <p:sldId id="2145706805" r:id="rId29"/>
    <p:sldId id="2145706806" r:id="rId30"/>
    <p:sldId id="2145706808" r:id="rId31"/>
    <p:sldId id="2145706814" r:id="rId32"/>
    <p:sldId id="2145706816" r:id="rId33"/>
    <p:sldId id="2145706865" r:id="rId34"/>
    <p:sldId id="2145706866" r:id="rId35"/>
    <p:sldId id="2145706867" r:id="rId36"/>
    <p:sldId id="2145706869" r:id="rId37"/>
    <p:sldId id="2145706868" r:id="rId38"/>
    <p:sldId id="2145706870" r:id="rId39"/>
    <p:sldId id="2145706861" r:id="rId40"/>
    <p:sldId id="2145706871" r:id="rId41"/>
    <p:sldId id="2145706872" r:id="rId42"/>
    <p:sldId id="2145706822" r:id="rId43"/>
    <p:sldId id="2145706823" r:id="rId44"/>
    <p:sldId id="2145706874" r:id="rId45"/>
    <p:sldId id="2145706824" r:id="rId46"/>
    <p:sldId id="2145706858" r:id="rId47"/>
    <p:sldId id="2145706875" r:id="rId48"/>
    <p:sldId id="2145706876" r:id="rId49"/>
    <p:sldId id="2145706877" r:id="rId50"/>
    <p:sldId id="2145706878" r:id="rId51"/>
    <p:sldId id="2145706879" r:id="rId52"/>
    <p:sldId id="2145706880" r:id="rId53"/>
    <p:sldId id="2145706882" r:id="rId54"/>
    <p:sldId id="2145706839" r:id="rId55"/>
    <p:sldId id="2145706799" r:id="rId56"/>
    <p:sldId id="2145706883" r:id="rId57"/>
    <p:sldId id="10906" r:id="rId58"/>
    <p:sldId id="10912" r:id="rId59"/>
    <p:sldId id="2145706827"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58570A-593C-907B-4FC3-917D0F7BAE88}" name="Brannan, Kim" initials="BK" userId="S::kimberly.brannan@tea.texas.gov::38f3b40b-6e84-45ce-ad02-f12442724420" providerId="AD"/>
  <p188:author id="{4FFAE31B-FC01-5FAA-FBBF-62C2CF4CDDA3}" name="Runge, Jordan" initials="RJ" userId="S::jordan.runge@tea.texas.gov::c80d4681-33d6-4e69-9e24-9a52e142deef" providerId="AD"/>
  <p188:author id="{795D2A30-5BB9-36B3-1DE1-3F1A59FA63E5}" name="Cole, Julie" initials="CJ" userId="S::julie.cole@tea.texas.gov::79432375-7d93-47cc-87d8-3df231f8a59d" providerId="AD"/>
  <p188:author id="{A4EA6533-0129-637E-7759-71F918B8C38F}" name="Jordan Runge" initials="JR" userId="S::Jordan.Runge@tea.texas.gov::c80d4681-33d6-4e69-9e24-9a52e142deef" providerId="AD"/>
  <p188:author id="{312D723D-7ADA-D775-60F9-97316E723CFA}" name="Kwan, Jamie" initials="KJ" userId="S::Jamie.Kwan@tea.texas.gov::f729efcc-d475-4685-9555-9b0334f6d6c7" providerId="AD"/>
  <p188:author id="{9F834677-19B7-336D-3689-DABE52BBEBB2}" name="Cavazos, Esmeralda" initials="CE" userId="S::Esmeralda.Cavazos@tea.texas.gov::a8123084-e289-4fb0-a260-dfc91aed3333" providerId="AD"/>
  <p188:author id="{2EA58485-BEBA-926B-04CD-DAA34A1E9676}" name="Lawver, Andrew" initials="LA" userId="S::Andrew.Lawver@tea.texas.gov::e10e2c02-84af-4952-9c88-8214d2812fe4" providerId="AD"/>
  <p188:author id="{1552F3A7-6322-C342-E142-D5D5233B21C8}" name="Rios, Jose" initials="RJ" userId="S::jose.rios@tea.texas.gov::963362a9-df82-4321-9f83-777059f41455" providerId="AD"/>
  <p188:author id="{15378BB6-DB8F-8CAC-0325-1E6D80609EB9}" name="Cole, Julie" initials="CJ" userId="S::Julie.Cole@tea.texas.gov::79432375-7d93-47cc-87d8-3df231f8a59d" providerId="AD"/>
  <p188:author id="{B1746ABF-DF0F-380D-32FA-93B4B153DA8E}" name="Lawver, Andrew" initials="LA" userId="S::andrew.lawver@tea.texas.gov::e10e2c02-84af-4952-9c88-8214d2812fe4" providerId="AD"/>
  <p188:author id="{B9E111DB-64CE-4C39-0973-C35FC033379C}" name="McGuire, Kristin" initials="KM" userId="S::Kristin.McGuire@tea.texas.gov::2124d7c5-5174-4502-a129-811a6ad63ff6" providerId="AD"/>
  <p188:author id="{9306A2E1-7AF2-D0F2-C51D-25F31999F2B6}" name="Jones, Kayce" initials="JK" userId="S::kayce.jones@tea.texas.gov::3ff92732-0b87-45aa-8e78-e1c7b4aaca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tello, Victoria" initials="BV" lastIdx="20" clrIdx="0">
    <p:extLst>
      <p:ext uri="{19B8F6BF-5375-455C-9EA6-DF929625EA0E}">
        <p15:presenceInfo xmlns:p15="http://schemas.microsoft.com/office/powerpoint/2012/main" userId="S::Victoria.Botello@tea.texas.gov::08368ea2-2749-4b48-8f48-963ae92cc644" providerId="AD"/>
      </p:ext>
    </p:extLst>
  </p:cmAuthor>
  <p:cmAuthor id="2" name="McCeig, Kristina" initials="MK" lastIdx="11" clrIdx="1">
    <p:extLst>
      <p:ext uri="{19B8F6BF-5375-455C-9EA6-DF929625EA0E}">
        <p15:presenceInfo xmlns:p15="http://schemas.microsoft.com/office/powerpoint/2012/main" userId="S::Kristina.McCeig@tea.texas.gov::2b15fc6a-f43a-4fc6-b1c8-4c447e146d55" providerId="AD"/>
      </p:ext>
    </p:extLst>
  </p:cmAuthor>
  <p:cmAuthor id="3" name="Salas, Vincent" initials="SV" lastIdx="2" clrIdx="2">
    <p:extLst>
      <p:ext uri="{19B8F6BF-5375-455C-9EA6-DF929625EA0E}">
        <p15:presenceInfo xmlns:p15="http://schemas.microsoft.com/office/powerpoint/2012/main" userId="S::Vincent.Salas@tea.texas.gov::594b2508-dc8c-4252-97a5-d4858c1c46b8" providerId="AD"/>
      </p:ext>
    </p:extLst>
  </p:cmAuthor>
  <p:cmAuthor id="4" name="Kwan, Jamie" initials="KJ" lastIdx="8" clrIdx="3">
    <p:extLst>
      <p:ext uri="{19B8F6BF-5375-455C-9EA6-DF929625EA0E}">
        <p15:presenceInfo xmlns:p15="http://schemas.microsoft.com/office/powerpoint/2012/main" userId="S::Jamie.Kwan@tea.texas.gov::f729efcc-d475-4685-9555-9b0334f6d6c7" providerId="AD"/>
      </p:ext>
    </p:extLst>
  </p:cmAuthor>
  <p:cmAuthor id="5" name="Tian, Iris" initials="TI" lastIdx="64" clrIdx="4">
    <p:extLst>
      <p:ext uri="{19B8F6BF-5375-455C-9EA6-DF929625EA0E}">
        <p15:presenceInfo xmlns:p15="http://schemas.microsoft.com/office/powerpoint/2012/main" userId="S::Iris.Tian@tea.texas.gov::3a26a5fd-4e1b-43a0-894e-6aa7fc051075" providerId="AD"/>
      </p:ext>
    </p:extLst>
  </p:cmAuthor>
  <p:cmAuthor id="6" name="Cole, Julie" initials="CJ" lastIdx="10" clrIdx="5">
    <p:extLst>
      <p:ext uri="{19B8F6BF-5375-455C-9EA6-DF929625EA0E}">
        <p15:presenceInfo xmlns:p15="http://schemas.microsoft.com/office/powerpoint/2012/main" userId="S::julie.cole@tea.texas.gov::79432375-7d93-47cc-87d8-3df231f8a59d" providerId="AD"/>
      </p:ext>
    </p:extLst>
  </p:cmAuthor>
  <p:cmAuthor id="7" name="Rios, Jose" initials="RJ" lastIdx="23" clrIdx="6">
    <p:extLst>
      <p:ext uri="{19B8F6BF-5375-455C-9EA6-DF929625EA0E}">
        <p15:presenceInfo xmlns:p15="http://schemas.microsoft.com/office/powerpoint/2012/main" userId="S::jose.rios@tea.texas.gov::963362a9-df82-4321-9f83-777059f41455" providerId="AD"/>
      </p:ext>
    </p:extLst>
  </p:cmAuthor>
  <p:cmAuthor id="8" name="Gallardo, Vanessa" initials="GV" lastIdx="9" clrIdx="7">
    <p:extLst>
      <p:ext uri="{19B8F6BF-5375-455C-9EA6-DF929625EA0E}">
        <p15:presenceInfo xmlns:p15="http://schemas.microsoft.com/office/powerpoint/2012/main" userId="S::vanessa.gallardo@tea.texas.gov::d1be8824-0db0-49fc-a423-3e499024b670" providerId="AD"/>
      </p:ext>
    </p:extLst>
  </p:cmAuthor>
  <p:cmAuthor id="9" name="Reynolds-Miller, Danielle R" initials="RDR" lastIdx="15" clrIdx="8">
    <p:extLst>
      <p:ext uri="{19B8F6BF-5375-455C-9EA6-DF929625EA0E}">
        <p15:presenceInfo xmlns:p15="http://schemas.microsoft.com/office/powerpoint/2012/main" userId="S::DREYNOLDS-MILLER@ets.org::b932bbe0-bb69-4459-8faa-eb58cea412ce" providerId="AD"/>
      </p:ext>
    </p:extLst>
  </p:cmAuthor>
  <p:cmAuthor id="10" name="Marin, Michael" initials="MM" lastIdx="2" clrIdx="9">
    <p:extLst>
      <p:ext uri="{19B8F6BF-5375-455C-9EA6-DF929625EA0E}">
        <p15:presenceInfo xmlns:p15="http://schemas.microsoft.com/office/powerpoint/2012/main" userId="S::Michael.Marin@Pearson.com::39628060-a141-4dff-929e-083077c92588" providerId="AD"/>
      </p:ext>
    </p:extLst>
  </p:cmAuthor>
  <p:cmAuthor id="11" name="Rachel" initials="R" lastIdx="4" clrIdx="10">
    <p:extLst>
      <p:ext uri="{19B8F6BF-5375-455C-9EA6-DF929625EA0E}">
        <p15:presenceInfo xmlns:p15="http://schemas.microsoft.com/office/powerpoint/2012/main" userId="Rachel" providerId="None"/>
      </p:ext>
    </p:extLst>
  </p:cmAuthor>
  <p:cmAuthor id="12" name="Kane, Tyson" initials="KT" lastIdx="3" clrIdx="11">
    <p:extLst>
      <p:ext uri="{19B8F6BF-5375-455C-9EA6-DF929625EA0E}">
        <p15:presenceInfo xmlns:p15="http://schemas.microsoft.com/office/powerpoint/2012/main" userId="S::tyson.kane@tea.texas.gov::f08ac264-e150-4307-b05f-aecb52bec8f4" providerId="AD"/>
      </p:ext>
    </p:extLst>
  </p:cmAuthor>
  <p:cmAuthor id="13" name="Wilkins, Angela" initials="WA" lastIdx="6" clrIdx="12">
    <p:extLst>
      <p:ext uri="{19B8F6BF-5375-455C-9EA6-DF929625EA0E}">
        <p15:presenceInfo xmlns:p15="http://schemas.microsoft.com/office/powerpoint/2012/main" userId="S::angela.wilkins@tea.texas.gov::52390353-84c0-470e-870d-ef70412cc9cc" providerId="AD"/>
      </p:ext>
    </p:extLst>
  </p:cmAuthor>
  <p:cmAuthor id="14" name="Cavazos, Esmeralda" initials="CE" lastIdx="42" clrIdx="13">
    <p:extLst>
      <p:ext uri="{19B8F6BF-5375-455C-9EA6-DF929625EA0E}">
        <p15:presenceInfo xmlns:p15="http://schemas.microsoft.com/office/powerpoint/2012/main" userId="S::esmeralda.cavazos@tea.texas.gov::a8123084-e289-4fb0-a260-dfc91aed3333" providerId="AD"/>
      </p:ext>
    </p:extLst>
  </p:cmAuthor>
  <p:cmAuthor id="15" name="Kirchner, Glenn" initials="KG" lastIdx="1" clrIdx="14">
    <p:extLst>
      <p:ext uri="{19B8F6BF-5375-455C-9EA6-DF929625EA0E}">
        <p15:presenceInfo xmlns:p15="http://schemas.microsoft.com/office/powerpoint/2012/main" userId="S::glenn.kirchner@tea.texas.gov::568dd0cc-e555-4d39-9332-da07e6513ddb" providerId="AD"/>
      </p:ext>
    </p:extLst>
  </p:cmAuthor>
  <p:cmAuthor id="16" name="Griffin, Rachel" initials="GR" lastIdx="7" clrIdx="15">
    <p:extLst>
      <p:ext uri="{19B8F6BF-5375-455C-9EA6-DF929625EA0E}">
        <p15:presenceInfo xmlns:p15="http://schemas.microsoft.com/office/powerpoint/2012/main" userId="S::Rachel.Griffin@tea.texas.gov::fcae45bf-dcdb-4a43-a8cb-7f247a985ffc" providerId="AD"/>
      </p:ext>
    </p:extLst>
  </p:cmAuthor>
  <p:cmAuthor id="17" name="Runge, Jordan" initials="RJ" lastIdx="9" clrIdx="16">
    <p:extLst>
      <p:ext uri="{19B8F6BF-5375-455C-9EA6-DF929625EA0E}">
        <p15:presenceInfo xmlns:p15="http://schemas.microsoft.com/office/powerpoint/2012/main" userId="S::Jordan.Runge@tea.texas.gov::c80d4681-33d6-4e69-9e24-9a52e142de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C10"/>
    <a:srgbClr val="E7EBF3"/>
    <a:srgbClr val="0D6CB9"/>
    <a:srgbClr val="008482"/>
    <a:srgbClr val="42873F"/>
    <a:srgbClr val="F16038"/>
    <a:srgbClr val="CCD4E6"/>
    <a:srgbClr val="0A518B"/>
    <a:srgbClr val="00990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3792" autoAdjust="0"/>
  </p:normalViewPr>
  <p:slideViewPr>
    <p:cSldViewPr snapToGrid="0">
      <p:cViewPr varScale="1">
        <p:scale>
          <a:sx n="80" d="100"/>
          <a:sy n="80" d="100"/>
        </p:scale>
        <p:origin x="754" y="62"/>
      </p:cViewPr>
      <p:guideLst>
        <p:guide orient="horz" pos="2160"/>
        <p:guide pos="3840"/>
      </p:guideLst>
    </p:cSldViewPr>
  </p:slideViewPr>
  <p:outlineViewPr>
    <p:cViewPr>
      <p:scale>
        <a:sx n="33" d="100"/>
        <a:sy n="33" d="100"/>
      </p:scale>
      <p:origin x="0" y="-3772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14012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288692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1719424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131685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80698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381421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1875334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153758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33585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00913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3288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868FE16-9B11-4588-A0BB-82A4F46C6BC0}" type="slidenum">
              <a:rPr lang="en-US" smtClean="0"/>
              <a:t>2</a:t>
            </a:fld>
            <a:endParaRPr lang="en-US"/>
          </a:p>
        </p:txBody>
      </p:sp>
    </p:spTree>
    <p:extLst>
      <p:ext uri="{BB962C8B-B14F-4D97-AF65-F5344CB8AC3E}">
        <p14:creationId xmlns:p14="http://schemas.microsoft.com/office/powerpoint/2010/main" val="270882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336686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399316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1417061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321160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5650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3169948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3824733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2726580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081799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40520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868FE16-9B11-4588-A0BB-82A4F46C6BC0}" type="slidenum">
              <a:rPr lang="en-US" smtClean="0"/>
              <a:t>3</a:t>
            </a:fld>
            <a:endParaRPr lang="en-US"/>
          </a:p>
        </p:txBody>
      </p:sp>
    </p:spTree>
    <p:extLst>
      <p:ext uri="{BB962C8B-B14F-4D97-AF65-F5344CB8AC3E}">
        <p14:creationId xmlns:p14="http://schemas.microsoft.com/office/powerpoint/2010/main" val="3568105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114350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400073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66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44</a:t>
            </a:fld>
            <a:endParaRPr lang="en-US"/>
          </a:p>
        </p:txBody>
      </p:sp>
    </p:spTree>
    <p:extLst>
      <p:ext uri="{BB962C8B-B14F-4D97-AF65-F5344CB8AC3E}">
        <p14:creationId xmlns:p14="http://schemas.microsoft.com/office/powerpoint/2010/main" val="96283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274929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868FE16-9B11-4588-A0BB-82A4F46C6BC0}" type="slidenum">
              <a:rPr lang="en-US" smtClean="0"/>
              <a:t>6</a:t>
            </a:fld>
            <a:endParaRPr lang="en-US"/>
          </a:p>
        </p:txBody>
      </p:sp>
    </p:spTree>
    <p:extLst>
      <p:ext uri="{BB962C8B-B14F-4D97-AF65-F5344CB8AC3E}">
        <p14:creationId xmlns:p14="http://schemas.microsoft.com/office/powerpoint/2010/main" val="53766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96322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266897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272487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153697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1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293740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88681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826933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833805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64007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81459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345623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154693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687845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03942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83727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7721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22754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674480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502478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0429464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405519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252882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2940191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578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7929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83208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239703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47972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25757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119116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528066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767068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730113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09286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1487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579403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57714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11/3/2023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95580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40540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19159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11/3/2023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301687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118083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04921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97397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145267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064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15751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3EC165CB-BA85-4E60-BA71-319F52509B30}" type="slidenum">
              <a:rPr lang="en-GB" altLang="en-US" smtClean="0">
                <a:solidFill>
                  <a:schemeClr val="bg1"/>
                </a:solidFill>
              </a:rPr>
              <a:pPr/>
              <a:t>‹#›</a:t>
            </a:fld>
            <a:r>
              <a:rPr lang="en-GB" altLang="en-US"/>
              <a:t> </a:t>
            </a:r>
          </a:p>
        </p:txBody>
      </p:sp>
    </p:spTree>
    <p:extLst>
      <p:ext uri="{BB962C8B-B14F-4D97-AF65-F5344CB8AC3E}">
        <p14:creationId xmlns:p14="http://schemas.microsoft.com/office/powerpoint/2010/main" val="42815753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106429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876722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4500827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55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8362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369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8909018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834117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8234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64920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363400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7931986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5333041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0097879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0596123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1216401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92780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961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08680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9111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EA1A-65D7-6C87-CB5E-E344D26125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935CC2-7E44-F93F-B921-F3CF02F765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57F3475C-DCD0-E324-EBF5-49D8C235D17D}"/>
              </a:ext>
            </a:extLst>
          </p:cNvPr>
          <p:cNvSpPr>
            <a:spLocks noGrp="1"/>
          </p:cNvSpPr>
          <p:nvPr>
            <p:ph type="ftr" sz="quarter" idx="10"/>
          </p:nvPr>
        </p:nvSpPr>
        <p:spPr/>
        <p:txBody>
          <a:bodyPr/>
          <a:lstStyle/>
          <a:p>
            <a:r>
              <a:rPr lang="en-US"/>
              <a:t>DRAFT</a:t>
            </a:r>
          </a:p>
        </p:txBody>
      </p:sp>
      <p:sp>
        <p:nvSpPr>
          <p:cNvPr id="5" name="Date Placeholder 4">
            <a:extLst>
              <a:ext uri="{FF2B5EF4-FFF2-40B4-BE49-F238E27FC236}">
                <a16:creationId xmlns:a16="http://schemas.microsoft.com/office/drawing/2014/main" id="{BE2BE506-FCF8-B800-856A-48726FC8AE60}"/>
              </a:ext>
            </a:extLst>
          </p:cNvPr>
          <p:cNvSpPr>
            <a:spLocks noGrp="1"/>
          </p:cNvSpPr>
          <p:nvPr>
            <p:ph type="dt" sz="half" idx="11"/>
          </p:nvPr>
        </p:nvSpPr>
        <p:spPr/>
        <p:txBody>
          <a:bodyPr/>
          <a:lstStyle/>
          <a:p>
            <a:endParaRPr lang="en-US"/>
          </a:p>
        </p:txBody>
      </p:sp>
      <p:sp>
        <p:nvSpPr>
          <p:cNvPr id="6" name="Slide Number Placeholder 5">
            <a:extLst>
              <a:ext uri="{FF2B5EF4-FFF2-40B4-BE49-F238E27FC236}">
                <a16:creationId xmlns:a16="http://schemas.microsoft.com/office/drawing/2014/main" id="{F86C4516-B40A-C04A-C22B-736D2AB42FC5}"/>
              </a:ext>
            </a:extLst>
          </p:cNvPr>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5145052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11/3/2023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11/3/2023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DRAFT</a:t>
            </a:r>
          </a:p>
        </p:txBody>
      </p:sp>
    </p:spTree>
    <p:extLst>
      <p:ext uri="{BB962C8B-B14F-4D97-AF65-F5344CB8AC3E}">
        <p14:creationId xmlns:p14="http://schemas.microsoft.com/office/powerpoint/2010/main" val="2078697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DTC Webinar Part 1 Objectives</a:t>
            </a:r>
          </a:p>
        </p:txBody>
      </p:sp>
      <p:sp>
        <p:nvSpPr>
          <p:cNvPr id="14" name="Content Placeholder 13">
            <a:extLst>
              <a:ext uri="{FF2B5EF4-FFF2-40B4-BE49-F238E27FC236}">
                <a16:creationId xmlns:a16="http://schemas.microsoft.com/office/drawing/2014/main" id="{134BFCAC-6E44-8240-AD1F-0FD66A835798}"/>
              </a:ext>
            </a:extLst>
          </p:cNvPr>
          <p:cNvSpPr>
            <a:spLocks noGrp="1"/>
          </p:cNvSpPr>
          <p:nvPr>
            <p:ph sz="quarter" idx="11" hasCustomPrompt="1"/>
          </p:nvPr>
        </p:nvSpPr>
        <p:spPr>
          <a:xfrm>
            <a:off x="941747" y="1664749"/>
            <a:ext cx="10678034" cy="4571459"/>
          </a:xfrm>
          <a:prstGeom prst="rect">
            <a:avLst/>
          </a:prstGeom>
        </p:spPr>
        <p:txBody>
          <a:bodyPr/>
          <a:lstStyle>
            <a:lvl1pPr marL="0" indent="0">
              <a:lnSpc>
                <a:spcPct val="120000"/>
              </a:lnSpc>
              <a:spcBef>
                <a:spcPts val="1800"/>
              </a:spcBef>
              <a:spcAft>
                <a:spcPts val="200"/>
              </a:spcAft>
              <a:buNone/>
              <a:defRPr lang="en-US" sz="2300" kern="1200" dirty="0" smtClean="0">
                <a:solidFill>
                  <a:srgbClr val="196CB5"/>
                </a:solidFill>
                <a:latin typeface="Roboto Slab Light" pitchFamily="2" charset="0"/>
                <a:ea typeface="Roboto Slab Light" pitchFamily="2" charset="0"/>
                <a:cs typeface="+mj-cs"/>
              </a:defRPr>
            </a:lvl1pPr>
            <a:lvl2pPr marL="400050" indent="-280988">
              <a:lnSpc>
                <a:spcPct val="120000"/>
              </a:lnSpc>
              <a:spcBef>
                <a:spcPts val="600"/>
              </a:spcBef>
              <a:spcAft>
                <a:spcPts val="600"/>
              </a:spcAft>
              <a:buClr>
                <a:srgbClr val="F26643"/>
              </a:buClr>
              <a:buSzPct val="130000"/>
              <a:buFont typeface="System Font Regular"/>
              <a:buChar char="★"/>
              <a:tabLst/>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49300" indent="-230188">
              <a:lnSpc>
                <a:spcPct val="120000"/>
              </a:lnSpc>
              <a:buClr>
                <a:srgbClr val="F36643"/>
              </a:buClr>
              <a:buFont typeface="Courier New" panose="02070309020205020404" pitchFamily="49" charset="0"/>
              <a:buChar char="o"/>
              <a:tabLst/>
              <a:defRPr sz="1000">
                <a:latin typeface="Open Sans" panose="020B0606030504020204" pitchFamily="34" charset="0"/>
                <a:ea typeface="Open Sans" panose="020B0606030504020204" pitchFamily="34" charset="0"/>
                <a:cs typeface="Open Sans" panose="020B0606030504020204" pitchFamily="34" charset="0"/>
              </a:defRPr>
            </a:lvl3pPr>
          </a:lstStyle>
          <a:p>
            <a:pPr lvl="0"/>
            <a:r>
              <a:rPr lang="en-US"/>
              <a:t>By the end of </a:t>
            </a:r>
          </a:p>
          <a:p>
            <a:pPr lvl="1"/>
            <a:r>
              <a:rPr lang="en-US"/>
              <a:t>Understand the tasks DTCs must perform:</a:t>
            </a:r>
          </a:p>
          <a:p>
            <a:pPr lvl="1"/>
            <a:r>
              <a:rPr lang="en-US"/>
              <a:t>Activate your account and access CAI systems;</a:t>
            </a:r>
          </a:p>
          <a:p>
            <a:pPr lvl="1"/>
            <a:r>
              <a:rPr lang="en-US"/>
              <a:t>Navigate the Test Information Distribution Engine (TIDE) interface;</a:t>
            </a:r>
          </a:p>
          <a:p>
            <a:pPr lvl="1"/>
            <a:r>
              <a:rPr lang="en-US"/>
              <a:t>Manage user accounts in TIDE;</a:t>
            </a:r>
          </a:p>
          <a:p>
            <a:pPr lvl="1"/>
            <a:r>
              <a:rPr lang="en-US"/>
              <a:t>Create test sessions in the Test Delivery System (TDS);</a:t>
            </a:r>
          </a:p>
          <a:p>
            <a:pPr lvl="1"/>
            <a:r>
              <a:rPr lang="en-US"/>
              <a:t>Enter student responses in the Data Entry Interface (DEI);</a:t>
            </a:r>
          </a:p>
          <a:p>
            <a:pPr lvl="1"/>
            <a:r>
              <a:rPr lang="en-US"/>
              <a:t>View student results in the Centralized Reporting System (CRS);</a:t>
            </a:r>
          </a:p>
          <a:p>
            <a:pPr lvl="1"/>
            <a:r>
              <a:rPr lang="en-US"/>
              <a:t>Access trainings in the Learning Management System (LMS).</a:t>
            </a:r>
          </a:p>
          <a:p>
            <a:pPr lvl="1"/>
            <a:endParaRPr lang="en-US"/>
          </a:p>
        </p:txBody>
      </p:sp>
    </p:spTree>
    <p:extLst>
      <p:ext uri="{BB962C8B-B14F-4D97-AF65-F5344CB8AC3E}">
        <p14:creationId xmlns:p14="http://schemas.microsoft.com/office/powerpoint/2010/main" val="174607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718373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736846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07522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8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235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62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42217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242269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956111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225973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949203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27076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652566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806857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93882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332132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60949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002430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41520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72083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2285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7545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667187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86820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612845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1779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810351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146318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78471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04354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62329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27103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30184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448641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1097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3993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13195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0273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11/3/2023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92834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18926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77630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11/3/2023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41970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0203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47199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38825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424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06465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60080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984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356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721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996646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157459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23811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188127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20021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712223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346738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590709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50529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A Opener - Section Orange/Blue ba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816673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71304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6942755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13525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264125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6991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63.xml"/><Relationship Id="rId7" Type="http://schemas.openxmlformats.org/officeDocument/2006/relationships/oleObject" Target="../embeddings/oleObject10.bin"/><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66.xml"/><Relationship Id="rId7" Type="http://schemas.openxmlformats.org/officeDocument/2006/relationships/oleObject" Target="../embeddings/oleObject11.bin"/><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ags" Target="../tags/tag4.xml"/><Relationship Id="rId3" Type="http://schemas.openxmlformats.org/officeDocument/2006/relationships/slideLayout" Target="../slideLayouts/slideLayout37.xml"/><Relationship Id="rId21" Type="http://schemas.openxmlformats.org/officeDocument/2006/relationships/oleObject" Target="../embeddings/oleObject2.bin"/><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4.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3.jpeg"/><Relationship Id="rId10" Type="http://schemas.openxmlformats.org/officeDocument/2006/relationships/slideLayout" Target="../slideLayouts/slideLayout44.xml"/><Relationship Id="rId19" Type="http://schemas.openxmlformats.org/officeDocument/2006/relationships/tags" Target="../tags/tag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image" Target="../media/image1.emf"/><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oleObject" Target="../embeddings/oleObject3.bin"/><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ags" Target="../tags/tag7.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image" Target="../media/image14.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ags" Target="../tags/tag6.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theme" Target="../theme/theme3.xml"/><Relationship Id="rId35" Type="http://schemas.openxmlformats.org/officeDocument/2006/relationships/image" Target="../media/image1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ags" Target="../tags/tag9.xml"/><Relationship Id="rId3" Type="http://schemas.openxmlformats.org/officeDocument/2006/relationships/slideLayout" Target="../slideLayouts/slideLayout82.xml"/><Relationship Id="rId21" Type="http://schemas.openxmlformats.org/officeDocument/2006/relationships/image" Target="../media/image19.emf"/><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ags" Target="../tags/tag8.xml"/><Relationship Id="rId2" Type="http://schemas.openxmlformats.org/officeDocument/2006/relationships/slideLayout" Target="../slideLayouts/slideLayout81.xml"/><Relationship Id="rId16" Type="http://schemas.openxmlformats.org/officeDocument/2006/relationships/theme" Target="../theme/theme4.xml"/><Relationship Id="rId20" Type="http://schemas.openxmlformats.org/officeDocument/2006/relationships/oleObject" Target="../embeddings/oleObject4.bin"/><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2.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ags" Target="../tags/tag11.xml"/><Relationship Id="rId3" Type="http://schemas.openxmlformats.org/officeDocument/2006/relationships/slideLayout" Target="../slideLayouts/slideLayout97.xml"/><Relationship Id="rId21" Type="http://schemas.openxmlformats.org/officeDocument/2006/relationships/image" Target="../media/image19.emf"/><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ags" Target="../tags/tag10.xml"/><Relationship Id="rId2" Type="http://schemas.openxmlformats.org/officeDocument/2006/relationships/slideLayout" Target="../slideLayouts/slideLayout96.xml"/><Relationship Id="rId16" Type="http://schemas.openxmlformats.org/officeDocument/2006/relationships/theme" Target="../theme/theme5.xml"/><Relationship Id="rId20" Type="http://schemas.openxmlformats.org/officeDocument/2006/relationships/oleObject" Target="../embeddings/oleObject5.bin"/><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12.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tags" Target="../tags/tag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theme" Target="../theme/theme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image" Target="../media/image1.emf"/><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oleObject" Target="../embeddings/oleObject6.bin"/><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ags" Target="../tags/tag14.xml"/><Relationship Id="rId3" Type="http://schemas.openxmlformats.org/officeDocument/2006/relationships/slideLayout" Target="../slideLayouts/slideLayout144.xml"/><Relationship Id="rId21" Type="http://schemas.openxmlformats.org/officeDocument/2006/relationships/oleObject" Target="../embeddings/oleObject7.bin"/><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7.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image" Target="../media/image12.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image" Target="../media/image14.png"/><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image" Target="../media/image13.jpeg"/><Relationship Id="rId10" Type="http://schemas.openxmlformats.org/officeDocument/2006/relationships/slideLayout" Target="../slideLayouts/slideLayout151.xml"/><Relationship Id="rId19" Type="http://schemas.openxmlformats.org/officeDocument/2006/relationships/tags" Target="../tags/tag15.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heme" Target="../theme/theme8.xml"/><Relationship Id="rId7" Type="http://schemas.openxmlformats.org/officeDocument/2006/relationships/oleObject" Target="../embeddings/oleObject8.bin"/><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image" Target="../media/image12.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jpe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8.xml"/><Relationship Id="rId7" Type="http://schemas.openxmlformats.org/officeDocument/2006/relationships/image" Target="../media/image13.jpeg"/><Relationship Id="rId2" Type="http://schemas.openxmlformats.org/officeDocument/2006/relationships/theme" Target="../theme/theme9.xml"/><Relationship Id="rId1" Type="http://schemas.openxmlformats.org/officeDocument/2006/relationships/slideLayout" Target="../slideLayouts/slideLayout16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tags" Target="../tags/tag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6"/>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84" imgH="385" progId="TCLayout.ActiveDocument.1">
                  <p:embed/>
                </p:oleObj>
              </mc:Choice>
              <mc:Fallback>
                <p:oleObj name="think-cell Slide" r:id="rId38"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69" r:id="rId30"/>
    <p:sldLayoutId id="2147483835" r:id="rId31"/>
    <p:sldLayoutId id="2147483895" r:id="rId32"/>
    <p:sldLayoutId id="2147483896" r:id="rId33"/>
    <p:sldLayoutId id="2147483897" r:id="rId3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10" r:id="rId1"/>
    <p:sldLayoutId id="2147483903" r:id="rId2"/>
    <p:sldLayoutId id="2147483902"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06" r:id="rId1"/>
    <p:sldLayoutId id="2147483909" r:id="rId2"/>
    <p:sldLayoutId id="2147483907"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917915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892" r:id="rId4"/>
    <p:sldLayoutId id="2147483684" r:id="rId5"/>
    <p:sldLayoutId id="2147483685" r:id="rId6"/>
    <p:sldLayoutId id="2147483686" r:id="rId7"/>
    <p:sldLayoutId id="2147483893" r:id="rId8"/>
    <p:sldLayoutId id="2147483688" r:id="rId9"/>
    <p:sldLayoutId id="2147483689" r:id="rId10"/>
    <p:sldLayoutId id="2147483690" r:id="rId11"/>
    <p:sldLayoutId id="2147483691" r:id="rId12"/>
    <p:sldLayoutId id="2147483692" r:id="rId13"/>
    <p:sldLayoutId id="2147483693" r:id="rId14"/>
    <p:sldLayoutId id="2147483894" r:id="rId15"/>
    <p:sldLayoutId id="214748369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31"/>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84" imgH="385" progId="TCLayout.ActiveDocument.1">
                  <p:embed/>
                </p:oleObj>
              </mc:Choice>
              <mc:Fallback>
                <p:oleObj name="think-cell Slide" r:id="rId33"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3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35"/>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520C51-50CF-45DA-B5F4-327859254A42}"/>
              </a:ext>
            </a:extLst>
          </p:cNvPr>
          <p:cNvGraphicFramePr>
            <a:graphicFrameLocks noChangeAspect="1"/>
          </p:cNvGraphicFramePr>
          <p:nvPr userDrawn="1">
            <p:custDataLst>
              <p:tags r:id="rId17"/>
            </p:custDataLst>
            <p:extLst>
              <p:ext uri="{D42A27DB-BD31-4B8C-83A1-F6EECF244321}">
                <p14:modId xmlns:p14="http://schemas.microsoft.com/office/powerpoint/2010/main" val="154295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0D520C51-50CF-45DA-B5F4-327859254A4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5887BDA-79F1-4542-A24E-B5605CD5151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9367433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50273F0-769F-4DC7-BDAA-C27DC6DBC8B2}"/>
              </a:ext>
            </a:extLst>
          </p:cNvPr>
          <p:cNvGraphicFramePr>
            <a:graphicFrameLocks noChangeAspect="1"/>
          </p:cNvGraphicFramePr>
          <p:nvPr userDrawn="1">
            <p:custDataLst>
              <p:tags r:id="rId17"/>
            </p:custDataLst>
            <p:extLst>
              <p:ext uri="{D42A27DB-BD31-4B8C-83A1-F6EECF244321}">
                <p14:modId xmlns:p14="http://schemas.microsoft.com/office/powerpoint/2010/main" val="1153202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D50273F0-769F-4DC7-BDAA-C27DC6DBC8B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FEF57A4-B437-454D-BA92-10F7D79D256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2027749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84" imgH="385" progId="TCLayout.ActiveDocument.1">
                  <p:embed/>
                </p:oleObj>
              </mc:Choice>
              <mc:Fallback>
                <p:oleObj name="think-cell Slide" r:id="rId36"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9166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86" r:id="rId3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999070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DCE9B48-3F02-45F9-B64E-B02ADFA53903}"/>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10" name="Object 9" hidden="1">
                        <a:extLst>
                          <a:ext uri="{FF2B5EF4-FFF2-40B4-BE49-F238E27FC236}">
                            <a16:creationId xmlns:a16="http://schemas.microsoft.com/office/drawing/2014/main" id="{7DCE9B48-3F02-45F9-B64E-B02ADFA5390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4A1C5EF-9BB4-4B70-A450-962FD080EA42}"/>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9"/>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34497357"/>
      </p:ext>
    </p:extLst>
  </p:cSld>
  <p:clrMap bg1="lt1" tx1="dk1" bg2="lt2" tx2="dk2" accent1="accent1" accent2="accent2" accent3="accent3" accent4="accent4" accent5="accent5" accent6="accent6" hlink="hlink" folHlink="folHlink"/>
  <p:sldLayoutIdLst>
    <p:sldLayoutId id="2147483687" r:id="rId1"/>
    <p:sldLayoutId id="2147483694" r:id="rId2"/>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5" progId="TCLayout.ActiveDocument.1">
                  <p:embed/>
                </p:oleObj>
              </mc:Choice>
              <mc:Fallback>
                <p:oleObj name="think-cell Slide" r:id="rId5"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7"/>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912" r:id="rId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3.xml"/><Relationship Id="rId6" Type="http://schemas.openxmlformats.org/officeDocument/2006/relationships/hyperlink" Target="https://tea.texas.gov/student-assessment/testing/staar-alternate/staar-alternate-2-resource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32.xml"/><Relationship Id="rId1" Type="http://schemas.openxmlformats.org/officeDocument/2006/relationships/slideLayout" Target="../slideLayouts/slideLayout161.xml"/><Relationship Id="rId5" Type="http://schemas.openxmlformats.org/officeDocument/2006/relationships/hyperlink" Target="https://register.tealearn.com/browse/tea/network/txcan/courses/staar-alternate-2-before-during-and-after-the-assessment" TargetMode="External"/><Relationship Id="rId4" Type="http://schemas.openxmlformats.org/officeDocument/2006/relationships/hyperlink" Target="https://www.texasassessment.gov/testing-personnel.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exasassessment.gov/educator-committees.html" TargetMode="External"/><Relationship Id="rId2" Type="http://schemas.openxmlformats.org/officeDocument/2006/relationships/image" Target="../media/image46.png"/><Relationship Id="rId1" Type="http://schemas.openxmlformats.org/officeDocument/2006/relationships/slideLayout" Target="../slideLayouts/slideLayout162.xml"/></Relationships>
</file>

<file path=ppt/slides/_rels/slide44.xml.rels><?xml version="1.0" encoding="UTF-8" standalone="yes"?>
<Relationships xmlns="http://schemas.openxmlformats.org/package/2006/relationships"><Relationship Id="rId3" Type="http://schemas.openxmlformats.org/officeDocument/2006/relationships/hyperlink" Target="https://teastudentassessments.zendesk.com/hc/en-us/categories/360002017872-Student-Assessment"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s://commons.wikimedia.org/wiki/File:How-can-i-help.jpg" TargetMode="External"/><Relationship Id="rId5" Type="http://schemas.openxmlformats.org/officeDocument/2006/relationships/image" Target="../media/image47.jpeg"/><Relationship Id="rId4" Type="http://schemas.openxmlformats.org/officeDocument/2006/relationships/hyperlink" Target="https://tea.texas.gov/student.assessmen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90B5-D4E8-4A2A-8F7F-A1A44B628EDE}"/>
              </a:ext>
            </a:extLst>
          </p:cNvPr>
          <p:cNvSpPr>
            <a:spLocks noGrp="1"/>
          </p:cNvSpPr>
          <p:nvPr>
            <p:ph type="ctrTitle"/>
          </p:nvPr>
        </p:nvSpPr>
        <p:spPr>
          <a:xfrm>
            <a:off x="512064" y="1384301"/>
            <a:ext cx="11131296" cy="2197100"/>
          </a:xfrm>
          <a:solidFill>
            <a:schemeClr val="bg1">
              <a:lumMod val="95000"/>
              <a:alpha val="73000"/>
            </a:schemeClr>
          </a:solidFill>
        </p:spPr>
        <p:txBody>
          <a:bodyPr anchor="b">
            <a:noAutofit/>
          </a:bodyPr>
          <a:lstStyle/>
          <a:p>
            <a:pPr>
              <a:lnSpc>
                <a:spcPct val="100000"/>
              </a:lnSpc>
            </a:pPr>
            <a:r>
              <a:rPr lang="en-US" sz="4600" dirty="0">
                <a:solidFill>
                  <a:schemeClr val="tx1"/>
                </a:solidFill>
                <a:latin typeface="Open Sans"/>
                <a:ea typeface="Open Sans"/>
                <a:cs typeface="Open Sans"/>
              </a:rPr>
              <a:t>Revised STAAR Alternate 2 Participation Requirements</a:t>
            </a:r>
            <a:endParaRPr lang="en-US" dirty="0">
              <a:solidFill>
                <a:schemeClr val="tx1"/>
              </a:solidFill>
            </a:endParaRPr>
          </a:p>
        </p:txBody>
      </p:sp>
      <p:sp>
        <p:nvSpPr>
          <p:cNvPr id="3" name="Subtitle 2">
            <a:extLst>
              <a:ext uri="{FF2B5EF4-FFF2-40B4-BE49-F238E27FC236}">
                <a16:creationId xmlns:a16="http://schemas.microsoft.com/office/drawing/2014/main" id="{8EAC2981-3CF4-4CB6-A6A8-D51C7D306A4E}"/>
              </a:ext>
            </a:extLst>
          </p:cNvPr>
          <p:cNvSpPr>
            <a:spLocks noGrp="1"/>
          </p:cNvSpPr>
          <p:nvPr>
            <p:ph type="subTitle" idx="1"/>
          </p:nvPr>
        </p:nvSpPr>
        <p:spPr>
          <a:xfrm>
            <a:off x="1191429" y="6295247"/>
            <a:ext cx="9144000" cy="544465"/>
          </a:xfrm>
          <a:solidFill>
            <a:schemeClr val="accent2"/>
          </a:solidFill>
        </p:spPr>
        <p:txBody>
          <a:bodyPr/>
          <a:lstStyle/>
          <a:p>
            <a:pPr algn="ctr">
              <a:spcBef>
                <a:spcPts val="0"/>
              </a:spcBef>
            </a:pPr>
            <a:r>
              <a:rPr lang="en-US" sz="1600" b="1">
                <a:solidFill>
                  <a:schemeClr val="bg1"/>
                </a:solidFill>
              </a:rPr>
              <a:t>Student Assessment Division </a:t>
            </a:r>
          </a:p>
          <a:p>
            <a:pPr algn="ctr">
              <a:spcBef>
                <a:spcPts val="0"/>
              </a:spcBef>
            </a:pPr>
            <a:r>
              <a:rPr lang="en-US" sz="1600" b="1">
                <a:solidFill>
                  <a:schemeClr val="bg1"/>
                </a:solidFill>
              </a:rPr>
              <a:t>Texas Education Agency</a:t>
            </a:r>
          </a:p>
          <a:p>
            <a:endParaRPr lang="en-US">
              <a:solidFill>
                <a:schemeClr val="bg1"/>
              </a:solidFill>
            </a:endParaRPr>
          </a:p>
        </p:txBody>
      </p:sp>
      <p:sp>
        <p:nvSpPr>
          <p:cNvPr id="4" name="Slide Number Placeholder 3">
            <a:extLst>
              <a:ext uri="{FF2B5EF4-FFF2-40B4-BE49-F238E27FC236}">
                <a16:creationId xmlns:a16="http://schemas.microsoft.com/office/drawing/2014/main" id="{3BA6EED5-42BA-42E9-997B-34FEA4A08F1E}"/>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57649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846F-F408-0FD0-7F8E-980825FED1DE}"/>
              </a:ext>
            </a:extLst>
          </p:cNvPr>
          <p:cNvSpPr>
            <a:spLocks noGrp="1"/>
          </p:cNvSpPr>
          <p:nvPr>
            <p:ph type="title"/>
          </p:nvPr>
        </p:nvSpPr>
        <p:spPr>
          <a:xfrm>
            <a:off x="589332" y="150242"/>
            <a:ext cx="11121657" cy="751350"/>
          </a:xfrm>
        </p:spPr>
        <p:txBody>
          <a:bodyPr>
            <a:normAutofit/>
          </a:bodyPr>
          <a:lstStyle/>
          <a:p>
            <a:r>
              <a:rPr lang="en-US">
                <a:cs typeface="Calibri"/>
              </a:rPr>
              <a:t>ESSA Waiver Denial Notification</a:t>
            </a:r>
            <a:endParaRPr lang="en-US"/>
          </a:p>
        </p:txBody>
      </p:sp>
      <p:pic>
        <p:nvPicPr>
          <p:cNvPr id="5" name="Content Placeholder 4" descr="It is a screenshot of the United States Department of Education letter to the Texas Education Agency which indicated that the agency's waiver for 1% alternate assessment cap had been denied. ">
            <a:extLst>
              <a:ext uri="{FF2B5EF4-FFF2-40B4-BE49-F238E27FC236}">
                <a16:creationId xmlns:a16="http://schemas.microsoft.com/office/drawing/2014/main" id="{62C7E8C7-2E2F-5CC2-0479-C44EFECE5953}"/>
              </a:ext>
            </a:extLst>
          </p:cNvPr>
          <p:cNvPicPr>
            <a:picLocks noGrp="1" noChangeAspect="1"/>
          </p:cNvPicPr>
          <p:nvPr>
            <p:ph idx="1"/>
          </p:nvPr>
        </p:nvPicPr>
        <p:blipFill>
          <a:blip r:embed="rId3"/>
          <a:stretch>
            <a:fillRect/>
          </a:stretch>
        </p:blipFill>
        <p:spPr>
          <a:xfrm>
            <a:off x="882204" y="1317637"/>
            <a:ext cx="375866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descr="It is a red box that outlines the specific section of the USDE denial letter which states the reason for the denial. ">
            <a:extLst>
              <a:ext uri="{FF2B5EF4-FFF2-40B4-BE49-F238E27FC236}">
                <a16:creationId xmlns:a16="http://schemas.microsoft.com/office/drawing/2014/main" id="{78230F06-5D56-9F26-65A5-F6C6DCAB198D}"/>
              </a:ext>
            </a:extLst>
          </p:cNvPr>
          <p:cNvSpPr/>
          <p:nvPr/>
        </p:nvSpPr>
        <p:spPr>
          <a:xfrm>
            <a:off x="990999" y="3675683"/>
            <a:ext cx="3316309" cy="65467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5E374-A10F-BEA4-E493-5A5B85E2C775}"/>
              </a:ext>
              <a:ext uri="{C183D7F6-B498-43B3-948B-1728B52AA6E4}">
                <adec:decorative xmlns:adec="http://schemas.microsoft.com/office/drawing/2017/decorative" val="1"/>
              </a:ext>
            </a:extLst>
          </p:cNvPr>
          <p:cNvSpPr/>
          <p:nvPr/>
        </p:nvSpPr>
        <p:spPr>
          <a:xfrm>
            <a:off x="4035380" y="1878168"/>
            <a:ext cx="5763295" cy="12449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t is a closeup screenshot of the specific section of the USDE denial letter which states the specific reason that the waiver had been requested. It states that the Texas Education Agency had not demonstrated progress in reducing the alternate assessment rate for reading language arts, mathematics, and science between the 2018-2019 and 2021-2022 school years. ">
            <a:extLst>
              <a:ext uri="{FF2B5EF4-FFF2-40B4-BE49-F238E27FC236}">
                <a16:creationId xmlns:a16="http://schemas.microsoft.com/office/drawing/2014/main" id="{BF930FA2-B082-3573-B909-46CD79FF7204}"/>
              </a:ext>
            </a:extLst>
          </p:cNvPr>
          <p:cNvPicPr>
            <a:picLocks noChangeAspect="1"/>
          </p:cNvPicPr>
          <p:nvPr/>
        </p:nvPicPr>
        <p:blipFill>
          <a:blip r:embed="rId4"/>
          <a:stretch>
            <a:fillRect/>
          </a:stretch>
        </p:blipFill>
        <p:spPr>
          <a:xfrm>
            <a:off x="4101921" y="1958242"/>
            <a:ext cx="5598016" cy="1095545"/>
          </a:xfrm>
          <a:prstGeom prst="rect">
            <a:avLst/>
          </a:prstGeom>
        </p:spPr>
      </p:pic>
      <p:cxnSp>
        <p:nvCxnSpPr>
          <p:cNvPr id="10" name="Straight Arrow Connector 9">
            <a:extLst>
              <a:ext uri="{FF2B5EF4-FFF2-40B4-BE49-F238E27FC236}">
                <a16:creationId xmlns:a16="http://schemas.microsoft.com/office/drawing/2014/main" id="{1FAB9712-7771-EF07-8A29-9D52F77791B3}"/>
              </a:ext>
              <a:ext uri="{C183D7F6-B498-43B3-948B-1728B52AA6E4}">
                <adec:decorative xmlns:adec="http://schemas.microsoft.com/office/drawing/2017/decorative" val="1"/>
              </a:ext>
            </a:extLst>
          </p:cNvPr>
          <p:cNvCxnSpPr/>
          <p:nvPr/>
        </p:nvCxnSpPr>
        <p:spPr>
          <a:xfrm flipV="1">
            <a:off x="4265055" y="3145665"/>
            <a:ext cx="903667" cy="9208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976FDB-78E2-53A5-DB78-09C696741DDF}"/>
              </a:ext>
              <a:ext uri="{C183D7F6-B498-43B3-948B-1728B52AA6E4}">
                <adec:decorative xmlns:adec="http://schemas.microsoft.com/office/drawing/2017/decorative" val="1"/>
              </a:ext>
            </a:extLst>
          </p:cNvPr>
          <p:cNvSpPr/>
          <p:nvPr/>
        </p:nvSpPr>
        <p:spPr>
          <a:xfrm>
            <a:off x="5591577" y="3563155"/>
            <a:ext cx="5902816" cy="15561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t is a screenshot of the Spring 2022 Participation in Alternate Assessment by Subject table which was included in the waiver request to USDE. It shows the participation rates of 1.5 for mathematics, 1.4 for reading language arts, and 1.3 for science. ">
            <a:extLst>
              <a:ext uri="{FF2B5EF4-FFF2-40B4-BE49-F238E27FC236}">
                <a16:creationId xmlns:a16="http://schemas.microsoft.com/office/drawing/2014/main" id="{6A52DC12-1DC6-F9F8-FACF-E4725DEEA5DE}"/>
              </a:ext>
            </a:extLst>
          </p:cNvPr>
          <p:cNvPicPr>
            <a:picLocks noChangeAspect="1"/>
          </p:cNvPicPr>
          <p:nvPr/>
        </p:nvPicPr>
        <p:blipFill>
          <a:blip r:embed="rId5"/>
          <a:stretch>
            <a:fillRect/>
          </a:stretch>
        </p:blipFill>
        <p:spPr>
          <a:xfrm>
            <a:off x="5776174" y="3709961"/>
            <a:ext cx="5533622" cy="1326979"/>
          </a:xfrm>
          <a:prstGeom prst="rect">
            <a:avLst/>
          </a:prstGeom>
        </p:spPr>
      </p:pic>
      <p:sp>
        <p:nvSpPr>
          <p:cNvPr id="3" name="TextBox 2" descr="It is a text box with the link to the 2023 Texas One Percent Waiver Denial Letter. ">
            <a:extLst>
              <a:ext uri="{FF2B5EF4-FFF2-40B4-BE49-F238E27FC236}">
                <a16:creationId xmlns:a16="http://schemas.microsoft.com/office/drawing/2014/main" id="{B5DB2300-FAD0-3A52-7061-19A9074A7A4E}"/>
              </a:ext>
            </a:extLst>
          </p:cNvPr>
          <p:cNvSpPr txBox="1"/>
          <p:nvPr/>
        </p:nvSpPr>
        <p:spPr>
          <a:xfrm>
            <a:off x="5595737" y="5261161"/>
            <a:ext cx="5907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hlinkClick r:id="rId6"/>
              </a:rPr>
              <a:t>(2023 Texas One Percent Waiver Denial Letter)</a:t>
            </a:r>
            <a:endParaRPr lang="en-US" dirty="0">
              <a:cs typeface="Calibri" panose="020F0502020204030204"/>
            </a:endParaRPr>
          </a:p>
        </p:txBody>
      </p:sp>
      <p:sp>
        <p:nvSpPr>
          <p:cNvPr id="4" name="Slide Number Placeholder 3">
            <a:extLst>
              <a:ext uri="{FF2B5EF4-FFF2-40B4-BE49-F238E27FC236}">
                <a16:creationId xmlns:a16="http://schemas.microsoft.com/office/drawing/2014/main" id="{026D3E89-D2EB-1DAF-176B-502F6D2C1549}"/>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2918430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007A-EBA7-0547-AFC5-48F8417145C7}"/>
              </a:ext>
            </a:extLst>
          </p:cNvPr>
          <p:cNvSpPr>
            <a:spLocks noGrp="1"/>
          </p:cNvSpPr>
          <p:nvPr>
            <p:ph type="title"/>
          </p:nvPr>
        </p:nvSpPr>
        <p:spPr>
          <a:xfrm>
            <a:off x="584651" y="148148"/>
            <a:ext cx="11121657" cy="751350"/>
          </a:xfrm>
        </p:spPr>
        <p:txBody>
          <a:bodyPr vert="horz" lIns="91440" tIns="45720" rIns="91440" bIns="45720" rtlCol="0" anchor="ctr">
            <a:noAutofit/>
          </a:bodyPr>
          <a:lstStyle/>
          <a:p>
            <a:r>
              <a:rPr lang="en-US"/>
              <a:t>USDE Denial by State</a:t>
            </a:r>
          </a:p>
        </p:txBody>
      </p:sp>
      <p:pic>
        <p:nvPicPr>
          <p:cNvPr id="3" name="Picture 2" descr="It is map of the United States that has 14 states in a darker color to represent states that have no made significant progress in meeting the 1% participation cap and or not testing at least 95% of eligible students. It also shows the 8 states that had their waiver approved for making significant progress towards their 1% state limit. ">
            <a:extLst>
              <a:ext uri="{FF2B5EF4-FFF2-40B4-BE49-F238E27FC236}">
                <a16:creationId xmlns:a16="http://schemas.microsoft.com/office/drawing/2014/main" id="{17E1DBE7-5A5C-0635-6340-82718B93BCF5}"/>
              </a:ext>
            </a:extLst>
          </p:cNvPr>
          <p:cNvPicPr>
            <a:picLocks noChangeAspect="1"/>
          </p:cNvPicPr>
          <p:nvPr/>
        </p:nvPicPr>
        <p:blipFill>
          <a:blip r:embed="rId2"/>
          <a:stretch>
            <a:fillRect/>
          </a:stretch>
        </p:blipFill>
        <p:spPr>
          <a:xfrm>
            <a:off x="-56535" y="1171013"/>
            <a:ext cx="7425811" cy="4245586"/>
          </a:xfrm>
          <a:prstGeom prst="rect">
            <a:avLst/>
          </a:prstGeom>
        </p:spPr>
      </p:pic>
      <p:sp>
        <p:nvSpPr>
          <p:cNvPr id="4" name="TextBox 3">
            <a:extLst>
              <a:ext uri="{FF2B5EF4-FFF2-40B4-BE49-F238E27FC236}">
                <a16:creationId xmlns:a16="http://schemas.microsoft.com/office/drawing/2014/main" id="{61BBD939-691A-3164-21CF-E9EA975A6CB5}"/>
              </a:ext>
            </a:extLst>
          </p:cNvPr>
          <p:cNvSpPr txBox="1"/>
          <p:nvPr/>
        </p:nvSpPr>
        <p:spPr>
          <a:xfrm>
            <a:off x="7519576" y="601615"/>
            <a:ext cx="4394528"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solidFill>
              </a:rPr>
              <a:t>I</a:t>
            </a:r>
            <a:r>
              <a:rPr lang="en-US" sz="2600" dirty="0">
                <a:solidFill>
                  <a:schemeClr val="accent1"/>
                </a:solidFill>
              </a:rPr>
              <a:t>n March of 2023, USDE denied the 1% waiver for 14 states (indicated in darker blue) for not making significant progress toward meeting the 1% state limit and/or not testing at least 95% of eligible students.</a:t>
            </a:r>
            <a:endParaRPr lang="en-US" sz="2600" dirty="0">
              <a:solidFill>
                <a:schemeClr val="accent1"/>
              </a:solidFill>
              <a:cs typeface="Calibri"/>
            </a:endParaRPr>
          </a:p>
          <a:p>
            <a:endParaRPr lang="en-US" sz="2600" dirty="0">
              <a:solidFill>
                <a:schemeClr val="accent1"/>
              </a:solidFill>
              <a:cs typeface="Calibri"/>
            </a:endParaRPr>
          </a:p>
          <a:p>
            <a:r>
              <a:rPr lang="en-US" sz="2600" dirty="0">
                <a:solidFill>
                  <a:schemeClr val="accent1"/>
                </a:solidFill>
              </a:rPr>
              <a:t>Eight states saw their waiver approved for making 'significant progress' towards reaching the 1% state limit.</a:t>
            </a:r>
            <a:endParaRPr lang="en-US" sz="2600" dirty="0">
              <a:solidFill>
                <a:schemeClr val="accent1"/>
              </a:solidFill>
              <a:cs typeface="Calibri"/>
            </a:endParaRPr>
          </a:p>
        </p:txBody>
      </p:sp>
      <p:sp>
        <p:nvSpPr>
          <p:cNvPr id="8" name="Slide Number Placeholder 7">
            <a:extLst>
              <a:ext uri="{FF2B5EF4-FFF2-40B4-BE49-F238E27FC236}">
                <a16:creationId xmlns:a16="http://schemas.microsoft.com/office/drawing/2014/main" id="{3F4F7950-E3B5-4D8F-9A8D-0AC421F26581}"/>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173821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53230"/>
            <a:ext cx="11121657" cy="751350"/>
          </a:xfrm>
        </p:spPr>
        <p:txBody>
          <a:bodyPr/>
          <a:lstStyle/>
          <a:p>
            <a:r>
              <a:rPr lang="en-US" dirty="0">
                <a:cs typeface="Calibri"/>
              </a:rPr>
              <a:t>Frequently Asked Question 1</a:t>
            </a:r>
            <a:endParaRPr lang="en-US" dirty="0"/>
          </a:p>
        </p:txBody>
      </p:sp>
      <p:grpSp>
        <p:nvGrpSpPr>
          <p:cNvPr id="7" name="Group 6" descr="It is a blue box with a text box embedded with the question Does the 1% cap apply to individual districts or campuses?">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601729" y="769071"/>
            <a:ext cx="10994571" cy="1161142"/>
            <a:chOff x="598714" y="4481286"/>
            <a:chExt cx="10994571" cy="1161142"/>
          </a:xfrm>
        </p:grpSpPr>
        <p:sp>
          <p:nvSpPr>
            <p:cNvPr id="4" name="Rectangle 3" descr="It is a blue box with a text box embedded with the question Does the 1% cap apply to individual districts or campuses? ">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It is a text box with the question of Does the 1% cap apply to individual districts or campuses? ">
              <a:extLst>
                <a:ext uri="{FF2B5EF4-FFF2-40B4-BE49-F238E27FC236}">
                  <a16:creationId xmlns:a16="http://schemas.microsoft.com/office/drawing/2014/main" id="{11229563-29D2-3110-AEB8-B1D1E406B035}"/>
                </a:ext>
              </a:extLst>
            </p:cNvPr>
            <p:cNvSpPr txBox="1"/>
            <p:nvPr/>
          </p:nvSpPr>
          <p:spPr>
            <a:xfrm>
              <a:off x="925285" y="4789714"/>
              <a:ext cx="102325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a:rPr>
                <a:t>Does the 1% cap apply to individual districts or campuses?</a:t>
              </a:r>
              <a:endParaRPr lang="en-US" dirty="0">
                <a:cs typeface="Calibri" panose="020F0502020204030204"/>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94139" y="2579366"/>
            <a:ext cx="10991624" cy="3332971"/>
          </a:xfrm>
        </p:spPr>
        <p:txBody>
          <a:bodyPr lIns="91440" tIns="45720" rIns="91440" bIns="45720" anchor="t"/>
          <a:lstStyle/>
          <a:p>
            <a:pPr marL="0" indent="0">
              <a:buNone/>
            </a:pPr>
            <a:r>
              <a:rPr lang="en-US" dirty="0">
                <a:cs typeface="Calibri"/>
              </a:rPr>
              <a:t>No. The 1% cap on students participating in the alternate assessment applies to the state. LEAs who are over 1% student participation are required to complete a justification and assurances form to indicate LEA specific information as to why more than 1% of students were assessed using the alternate assessment. </a:t>
            </a:r>
            <a:endParaRPr lang="en-US" dirty="0">
              <a:ea typeface="Calibri"/>
              <a:cs typeface="Calibri"/>
            </a:endParaRPr>
          </a:p>
        </p:txBody>
      </p:sp>
      <p:sp>
        <p:nvSpPr>
          <p:cNvPr id="8" name="Slide Number Placeholder 3">
            <a:extLst>
              <a:ext uri="{FF2B5EF4-FFF2-40B4-BE49-F238E27FC236}">
                <a16:creationId xmlns:a16="http://schemas.microsoft.com/office/drawing/2014/main" id="{9BF773D8-DF62-7C31-2BDB-4642E0034879}"/>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257838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007A-EBA7-0547-AFC5-48F8417145C7}"/>
              </a:ext>
            </a:extLst>
          </p:cNvPr>
          <p:cNvSpPr>
            <a:spLocks noGrp="1"/>
          </p:cNvSpPr>
          <p:nvPr>
            <p:ph type="title"/>
          </p:nvPr>
        </p:nvSpPr>
        <p:spPr>
          <a:xfrm>
            <a:off x="564859" y="148148"/>
            <a:ext cx="11389016" cy="751350"/>
          </a:xfrm>
        </p:spPr>
        <p:txBody>
          <a:bodyPr vert="horz" lIns="91440" tIns="45720" rIns="91440" bIns="45720" rtlCol="0" anchor="ctr">
            <a:noAutofit/>
          </a:bodyPr>
          <a:lstStyle/>
          <a:p>
            <a:r>
              <a:rPr lang="en-US" sz="3500" dirty="0"/>
              <a:t>Revised STAAR Alternate 2 Participation Requirements</a:t>
            </a:r>
            <a:r>
              <a:rPr lang="en-US" sz="3500"/>
              <a:t>, cont.</a:t>
            </a:r>
            <a:endParaRPr lang="en-US" sz="3500" dirty="0"/>
          </a:p>
        </p:txBody>
      </p:sp>
      <p:graphicFrame>
        <p:nvGraphicFramePr>
          <p:cNvPr id="13" name="Table 19" descr="It is a table with two columns. The left column states that in August 2023 the STAAR Alternate 2 participation requirements were revised using feedback from special education educators, ESC administrators and specialists, special education advocates, and Texas Education Agency special populations personnel.  The right column states that the the purpose of revising participation requirements were to clarify the scope of students that are assessed with STAAR Alternate 2 and to Every Student Succeeds Act requirements.">
            <a:extLst>
              <a:ext uri="{FF2B5EF4-FFF2-40B4-BE49-F238E27FC236}">
                <a16:creationId xmlns:a16="http://schemas.microsoft.com/office/drawing/2014/main" id="{541658D3-D6EE-21A1-DE53-7A85C7AE72FE}"/>
              </a:ext>
            </a:extLst>
          </p:cNvPr>
          <p:cNvGraphicFramePr>
            <a:graphicFrameLocks noGrp="1"/>
          </p:cNvGraphicFramePr>
          <p:nvPr>
            <p:extLst>
              <p:ext uri="{D42A27DB-BD31-4B8C-83A1-F6EECF244321}">
                <p14:modId xmlns:p14="http://schemas.microsoft.com/office/powerpoint/2010/main" val="1249309717"/>
              </p:ext>
            </p:extLst>
          </p:nvPr>
        </p:nvGraphicFramePr>
        <p:xfrm>
          <a:off x="723405" y="1175747"/>
          <a:ext cx="10637742" cy="4507375"/>
        </p:xfrm>
        <a:graphic>
          <a:graphicData uri="http://schemas.openxmlformats.org/drawingml/2006/table">
            <a:tbl>
              <a:tblPr firstRow="1" bandRow="1">
                <a:tableStyleId>{5C22544A-7EE6-4342-B048-85BDC9FD1C3A}</a:tableStyleId>
              </a:tblPr>
              <a:tblGrid>
                <a:gridCol w="5630955">
                  <a:extLst>
                    <a:ext uri="{9D8B030D-6E8A-4147-A177-3AD203B41FA5}">
                      <a16:colId xmlns:a16="http://schemas.microsoft.com/office/drawing/2014/main" val="3174872370"/>
                    </a:ext>
                  </a:extLst>
                </a:gridCol>
                <a:gridCol w="5006787">
                  <a:extLst>
                    <a:ext uri="{9D8B030D-6E8A-4147-A177-3AD203B41FA5}">
                      <a16:colId xmlns:a16="http://schemas.microsoft.com/office/drawing/2014/main" val="2678625149"/>
                    </a:ext>
                  </a:extLst>
                </a:gridCol>
              </a:tblGrid>
              <a:tr h="830523">
                <a:tc>
                  <a: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pPr lvl="0">
                        <a:buNone/>
                      </a:pPr>
                      <a:endParaRPr lang="en-US" dirty="0">
                        <a:latin typeface="Open Sans"/>
                        <a:ea typeface="Open Sans"/>
                        <a:cs typeface="Open Sans"/>
                      </a:endParaRPr>
                    </a:p>
                    <a:p>
                      <a:pPr lvl="0">
                        <a:buNone/>
                      </a:pPr>
                      <a:endParaRPr lang="en-US" dirty="0">
                        <a:latin typeface="Open Sans"/>
                        <a:ea typeface="Open Sans"/>
                        <a:cs typeface="Open Sans"/>
                      </a:endParaRPr>
                    </a:p>
                  </a:txBody>
                  <a:tcPr>
                    <a:lnL w="76200" cap="flat" cmpd="sng" algn="ctr">
                      <a:solidFill>
                        <a:schemeClr val="bg1"/>
                      </a:solidFill>
                      <a:prstDash val="solid"/>
                      <a:round/>
                      <a:headEnd type="none" w="med" len="med"/>
                      <a:tailEnd type="none" w="med" len="med"/>
                    </a:lnL>
                    <a:solidFill>
                      <a:schemeClr val="accent1">
                        <a:lumMod val="60000"/>
                        <a:lumOff val="40000"/>
                      </a:schemeClr>
                    </a:solidFill>
                  </a:tcPr>
                </a:tc>
                <a:extLst>
                  <a:ext uri="{0D108BD9-81ED-4DB2-BD59-A6C34878D82A}">
                    <a16:rowId xmlns:a16="http://schemas.microsoft.com/office/drawing/2014/main" val="1588415892"/>
                  </a:ext>
                </a:extLst>
              </a:tr>
              <a:tr h="360416">
                <a:tc>
                  <a:txBody>
                    <a:bodyPr/>
                    <a:lstStyle/>
                    <a:p>
                      <a:pPr algn="ctr"/>
                      <a:r>
                        <a:rPr lang="en-US" sz="2000" b="1">
                          <a:latin typeface="Calibri"/>
                          <a:ea typeface="Open Sans"/>
                          <a:cs typeface="Open Sans"/>
                        </a:rPr>
                        <a:t>WHEN AND WHO</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a:txBody>
                    <a:bodyPr/>
                    <a:lstStyle/>
                    <a:p>
                      <a:pPr lvl="0" algn="ctr">
                        <a:buNone/>
                      </a:pPr>
                      <a:r>
                        <a:rPr lang="en-US" sz="2000" b="1" dirty="0">
                          <a:latin typeface="Calibri"/>
                          <a:ea typeface="Open Sans"/>
                          <a:cs typeface="Open Sans"/>
                        </a:rPr>
                        <a:t>WHY</a:t>
                      </a:r>
                      <a:endParaRPr lang="en-US" sz="2000" dirty="0">
                        <a:latin typeface="Calibri"/>
                      </a:endParaRP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2086663"/>
                  </a:ext>
                </a:extLst>
              </a:tr>
              <a:tr h="3196735">
                <a:tc>
                  <a:txBody>
                    <a:bodyPr/>
                    <a:lstStyle/>
                    <a:p>
                      <a:pPr marL="12700" marR="5080">
                        <a:lnSpc>
                          <a:spcPct val="120000"/>
                        </a:lnSpc>
                        <a:spcBef>
                          <a:spcPts val="95"/>
                        </a:spcBef>
                        <a:spcAft>
                          <a:spcPts val="600"/>
                        </a:spcAft>
                      </a:pPr>
                      <a:r>
                        <a:rPr lang="en-US" sz="2000" dirty="0">
                          <a:latin typeface="Calibri"/>
                          <a:ea typeface="Open Sans"/>
                          <a:cs typeface="Open Sans"/>
                        </a:rPr>
                        <a:t>In August 2023, STAAR Alternate 2 Participation Requirements were revised using recommendations and feedback that included the following stakeholders across the state:</a:t>
                      </a:r>
                    </a:p>
                    <a:p>
                      <a:pPr marL="298450" marR="5080" indent="-285750">
                        <a:lnSpc>
                          <a:spcPct val="120000"/>
                        </a:lnSpc>
                        <a:spcBef>
                          <a:spcPts val="95"/>
                        </a:spcBef>
                        <a:buFont typeface="Arial"/>
                        <a:buChar char="•"/>
                      </a:pPr>
                      <a:r>
                        <a:rPr lang="en-US" sz="2000" dirty="0">
                          <a:latin typeface="Calibri"/>
                          <a:ea typeface="Open Sans"/>
                          <a:cs typeface="Open Sans"/>
                        </a:rPr>
                        <a:t>Special</a:t>
                      </a:r>
                      <a:r>
                        <a:rPr lang="en-US" sz="2000" spc="-40" dirty="0">
                          <a:latin typeface="Calibri"/>
                          <a:ea typeface="Open Sans"/>
                          <a:cs typeface="Open Sans"/>
                        </a:rPr>
                        <a:t> </a:t>
                      </a:r>
                      <a:r>
                        <a:rPr lang="en-US" sz="2000" dirty="0">
                          <a:latin typeface="Calibri"/>
                          <a:ea typeface="Open Sans"/>
                          <a:cs typeface="Open Sans"/>
                        </a:rPr>
                        <a:t>education</a:t>
                      </a:r>
                      <a:r>
                        <a:rPr lang="en-US" sz="2000" spc="-70" dirty="0">
                          <a:latin typeface="Calibri"/>
                          <a:ea typeface="Open Sans"/>
                          <a:cs typeface="Open Sans"/>
                        </a:rPr>
                        <a:t> </a:t>
                      </a:r>
                      <a:r>
                        <a:rPr lang="en-US" sz="2000" dirty="0">
                          <a:latin typeface="Calibri"/>
                          <a:ea typeface="Open Sans"/>
                          <a:cs typeface="Open Sans"/>
                        </a:rPr>
                        <a:t>educators</a:t>
                      </a:r>
                      <a:r>
                        <a:rPr lang="en-US" sz="2000" spc="-85" dirty="0">
                          <a:latin typeface="Calibri"/>
                          <a:ea typeface="Open Sans"/>
                          <a:cs typeface="Open Sans"/>
                        </a:rPr>
                        <a:t> </a:t>
                      </a:r>
                      <a:r>
                        <a:rPr lang="en-US" sz="2000" dirty="0">
                          <a:latin typeface="Calibri"/>
                          <a:ea typeface="Open Sans"/>
                          <a:cs typeface="Open Sans"/>
                        </a:rPr>
                        <a:t>and</a:t>
                      </a:r>
                      <a:r>
                        <a:rPr lang="en-US" sz="2000" spc="-95" dirty="0">
                          <a:latin typeface="Calibri"/>
                          <a:ea typeface="Open Sans"/>
                          <a:cs typeface="Open Sans"/>
                        </a:rPr>
                        <a:t> </a:t>
                      </a:r>
                      <a:r>
                        <a:rPr lang="en-US" sz="2000" spc="-10" dirty="0">
                          <a:latin typeface="Calibri"/>
                          <a:ea typeface="Open Sans"/>
                          <a:cs typeface="Open Sans"/>
                        </a:rPr>
                        <a:t>administrators</a:t>
                      </a:r>
                    </a:p>
                    <a:p>
                      <a:pPr marL="298450" marR="5080" indent="-285750">
                        <a:lnSpc>
                          <a:spcPct val="120000"/>
                        </a:lnSpc>
                        <a:spcBef>
                          <a:spcPts val="95"/>
                        </a:spcBef>
                        <a:buFont typeface="Arial"/>
                        <a:buChar char="•"/>
                      </a:pPr>
                      <a:r>
                        <a:rPr lang="en-US" sz="2000" dirty="0">
                          <a:latin typeface="Calibri"/>
                          <a:ea typeface="Open Sans"/>
                          <a:cs typeface="Open Sans"/>
                        </a:rPr>
                        <a:t>ESC</a:t>
                      </a:r>
                      <a:r>
                        <a:rPr lang="en-US" sz="2000" spc="-60" dirty="0">
                          <a:latin typeface="Calibri"/>
                          <a:ea typeface="Open Sans"/>
                          <a:cs typeface="Open Sans"/>
                        </a:rPr>
                        <a:t> </a:t>
                      </a:r>
                      <a:r>
                        <a:rPr lang="en-US" sz="2000" spc="-10" dirty="0">
                          <a:latin typeface="Calibri"/>
                          <a:ea typeface="Open Sans"/>
                          <a:cs typeface="Open Sans"/>
                        </a:rPr>
                        <a:t>administrators and specialists</a:t>
                      </a:r>
                    </a:p>
                    <a:p>
                      <a:pPr marL="298450" marR="5080" indent="-285750">
                        <a:lnSpc>
                          <a:spcPct val="120000"/>
                        </a:lnSpc>
                        <a:spcBef>
                          <a:spcPts val="95"/>
                        </a:spcBef>
                        <a:buFont typeface="Arial"/>
                        <a:buChar char="•"/>
                      </a:pPr>
                      <a:r>
                        <a:rPr lang="en-US" sz="2000" dirty="0">
                          <a:solidFill>
                            <a:schemeClr val="tx1"/>
                          </a:solidFill>
                          <a:latin typeface="Calibri"/>
                          <a:ea typeface="Open Sans"/>
                          <a:cs typeface="Open Sans"/>
                        </a:rPr>
                        <a:t>Special education advocates</a:t>
                      </a:r>
                      <a:endParaRPr lang="en-US" sz="2000" spc="-10" dirty="0">
                        <a:solidFill>
                          <a:schemeClr val="tx1"/>
                        </a:solidFill>
                        <a:latin typeface="Calibri"/>
                        <a:ea typeface="Open Sans"/>
                        <a:cs typeface="Open Sans"/>
                      </a:endParaRPr>
                    </a:p>
                    <a:p>
                      <a:pPr marL="298450" marR="5080" indent="-285750">
                        <a:lnSpc>
                          <a:spcPct val="120000"/>
                        </a:lnSpc>
                        <a:spcBef>
                          <a:spcPts val="95"/>
                        </a:spcBef>
                        <a:buFont typeface="Arial"/>
                        <a:buChar char="•"/>
                      </a:pPr>
                      <a:r>
                        <a:rPr lang="en-US" sz="2000" dirty="0">
                          <a:latin typeface="Calibri"/>
                          <a:ea typeface="Open Sans"/>
                          <a:cs typeface="Open Sans"/>
                        </a:rPr>
                        <a:t>TEA</a:t>
                      </a:r>
                      <a:r>
                        <a:rPr lang="en-US" sz="2000" spc="-135" dirty="0">
                          <a:latin typeface="Calibri"/>
                          <a:ea typeface="Open Sans"/>
                          <a:cs typeface="Open Sans"/>
                        </a:rPr>
                        <a:t> </a:t>
                      </a:r>
                      <a:r>
                        <a:rPr lang="en-US" sz="2000" dirty="0">
                          <a:latin typeface="Calibri"/>
                          <a:ea typeface="Open Sans"/>
                          <a:cs typeface="Open Sans"/>
                        </a:rPr>
                        <a:t>Special</a:t>
                      </a:r>
                      <a:r>
                        <a:rPr lang="en-US" sz="2000" spc="-40" dirty="0">
                          <a:latin typeface="Calibri"/>
                          <a:ea typeface="Open Sans"/>
                          <a:cs typeface="Open Sans"/>
                        </a:rPr>
                        <a:t> </a:t>
                      </a:r>
                      <a:r>
                        <a:rPr lang="en-US" sz="2000" dirty="0">
                          <a:latin typeface="Calibri"/>
                          <a:ea typeface="Open Sans"/>
                          <a:cs typeface="Open Sans"/>
                        </a:rPr>
                        <a:t>Populations</a:t>
                      </a:r>
                      <a:r>
                        <a:rPr lang="en-US" sz="2000" spc="-65" dirty="0">
                          <a:latin typeface="Calibri"/>
                          <a:ea typeface="Open Sans"/>
                          <a:cs typeface="Open Sans"/>
                        </a:rPr>
                        <a:t> </a:t>
                      </a:r>
                      <a:r>
                        <a:rPr lang="en-US" sz="2000" spc="-10" dirty="0">
                          <a:latin typeface="Calibri"/>
                          <a:ea typeface="Open Sans"/>
                          <a:cs typeface="Open Sans"/>
                        </a:rPr>
                        <a:t>personnel</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a:txBody>
                    <a:bodyPr/>
                    <a:lstStyle/>
                    <a:p>
                      <a:pPr>
                        <a:spcBef>
                          <a:spcPts val="1200"/>
                        </a:spcBef>
                        <a:spcAft>
                          <a:spcPts val="600"/>
                        </a:spcAft>
                      </a:pPr>
                      <a:r>
                        <a:rPr lang="en-US" sz="2000" dirty="0">
                          <a:latin typeface="Calibri"/>
                          <a:ea typeface="Open Sans"/>
                          <a:cs typeface="Open Sans"/>
                        </a:rPr>
                        <a:t>The purpose of revising the participation requirements was to</a:t>
                      </a:r>
                    </a:p>
                    <a:p>
                      <a:pPr marL="285750" indent="-285750">
                        <a:buFont typeface="Arial"/>
                        <a:buChar char="•"/>
                      </a:pPr>
                      <a:r>
                        <a:rPr lang="en-US" sz="2000" dirty="0">
                          <a:solidFill>
                            <a:schemeClr val="tx1"/>
                          </a:solidFill>
                          <a:latin typeface="Calibri"/>
                          <a:ea typeface="Open Sans"/>
                          <a:cs typeface="Open Sans"/>
                        </a:rPr>
                        <a:t>clarify the scope of students that are assessed with STAAR Alternate 2 and</a:t>
                      </a:r>
                    </a:p>
                    <a:p>
                      <a:pPr marL="285750" indent="-285750">
                        <a:buFont typeface="Arial"/>
                        <a:buChar char="•"/>
                      </a:pPr>
                      <a:r>
                        <a:rPr lang="en-US" sz="2000" dirty="0">
                          <a:solidFill>
                            <a:schemeClr val="tx1"/>
                          </a:solidFill>
                          <a:latin typeface="Calibri"/>
                          <a:ea typeface="Open Sans"/>
                          <a:cs typeface="Open Sans"/>
                        </a:rPr>
                        <a:t>satisfy ESSA requirements.</a:t>
                      </a:r>
                    </a:p>
                    <a:p>
                      <a:pPr marL="0" indent="0">
                        <a:buFont typeface="Arial"/>
                        <a:buNone/>
                      </a:pPr>
                      <a:endParaRPr lang="en-US" sz="2000" dirty="0">
                        <a:latin typeface="Calibri"/>
                        <a:ea typeface="Open Sans"/>
                        <a:cs typeface="Open Sans"/>
                      </a:endParaRP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499850569"/>
                  </a:ext>
                </a:extLst>
              </a:tr>
            </a:tbl>
          </a:graphicData>
        </a:graphic>
      </p:graphicFrame>
      <p:sp>
        <p:nvSpPr>
          <p:cNvPr id="24" name="object 6">
            <a:extLst>
              <a:ext uri="{FF2B5EF4-FFF2-40B4-BE49-F238E27FC236}">
                <a16:creationId xmlns:a16="http://schemas.microsoft.com/office/drawing/2014/main" id="{4B2D5633-C8F6-C24D-BEF6-0E529BCAA40B}"/>
              </a:ext>
              <a:ext uri="{C183D7F6-B498-43B3-948B-1728B52AA6E4}">
                <adec:decorative xmlns:adec="http://schemas.microsoft.com/office/drawing/2017/decorative" val="1"/>
              </a:ext>
            </a:extLst>
          </p:cNvPr>
          <p:cNvSpPr/>
          <p:nvPr/>
        </p:nvSpPr>
        <p:spPr>
          <a:xfrm>
            <a:off x="8334446" y="1289408"/>
            <a:ext cx="1088459" cy="732129"/>
          </a:xfrm>
          <a:custGeom>
            <a:avLst/>
            <a:gdLst/>
            <a:ahLst/>
            <a:cxnLst/>
            <a:rect l="l" t="t" r="r" b="b"/>
            <a:pathLst>
              <a:path w="3485515" h="3299460">
                <a:moveTo>
                  <a:pt x="3164437" y="2886564"/>
                </a:moveTo>
                <a:lnTo>
                  <a:pt x="3164437" y="2794927"/>
                </a:lnTo>
                <a:lnTo>
                  <a:pt x="2980991" y="2794927"/>
                </a:lnTo>
                <a:lnTo>
                  <a:pt x="2980991" y="1237099"/>
                </a:lnTo>
                <a:lnTo>
                  <a:pt x="3164437" y="1237099"/>
                </a:lnTo>
                <a:lnTo>
                  <a:pt x="3164437" y="1145462"/>
                </a:lnTo>
                <a:lnTo>
                  <a:pt x="3302021" y="1145462"/>
                </a:lnTo>
                <a:lnTo>
                  <a:pt x="3302021" y="870551"/>
                </a:lnTo>
                <a:lnTo>
                  <a:pt x="3164437" y="870551"/>
                </a:lnTo>
                <a:lnTo>
                  <a:pt x="1742733" y="0"/>
                </a:lnTo>
                <a:lnTo>
                  <a:pt x="321029" y="870551"/>
                </a:lnTo>
                <a:lnTo>
                  <a:pt x="183445" y="870551"/>
                </a:lnTo>
                <a:lnTo>
                  <a:pt x="183445" y="1145462"/>
                </a:lnTo>
                <a:lnTo>
                  <a:pt x="321029" y="1145462"/>
                </a:lnTo>
                <a:lnTo>
                  <a:pt x="321029" y="1237099"/>
                </a:lnTo>
                <a:lnTo>
                  <a:pt x="504475" y="1237099"/>
                </a:lnTo>
                <a:lnTo>
                  <a:pt x="504475" y="2794927"/>
                </a:lnTo>
                <a:lnTo>
                  <a:pt x="321029" y="2794927"/>
                </a:lnTo>
                <a:lnTo>
                  <a:pt x="321029" y="2886564"/>
                </a:lnTo>
                <a:lnTo>
                  <a:pt x="0" y="3115657"/>
                </a:lnTo>
                <a:lnTo>
                  <a:pt x="0" y="3298931"/>
                </a:lnTo>
                <a:lnTo>
                  <a:pt x="1742733" y="3298931"/>
                </a:lnTo>
                <a:lnTo>
                  <a:pt x="3485467" y="3298931"/>
                </a:lnTo>
                <a:lnTo>
                  <a:pt x="3485467" y="3115657"/>
                </a:lnTo>
                <a:lnTo>
                  <a:pt x="3164437" y="2886564"/>
                </a:lnTo>
                <a:close/>
              </a:path>
              <a:path w="3485515" h="3299460">
                <a:moveTo>
                  <a:pt x="1054812" y="2794927"/>
                </a:moveTo>
                <a:lnTo>
                  <a:pt x="779643" y="2794927"/>
                </a:lnTo>
                <a:lnTo>
                  <a:pt x="779643" y="1237099"/>
                </a:lnTo>
                <a:lnTo>
                  <a:pt x="1054812" y="1237099"/>
                </a:lnTo>
                <a:lnTo>
                  <a:pt x="1054812" y="2794927"/>
                </a:lnTo>
                <a:close/>
              </a:path>
              <a:path w="3485515" h="3299460">
                <a:moveTo>
                  <a:pt x="1605149" y="2794927"/>
                </a:moveTo>
                <a:lnTo>
                  <a:pt x="1329980" y="2794927"/>
                </a:lnTo>
                <a:lnTo>
                  <a:pt x="1329980" y="1237099"/>
                </a:lnTo>
                <a:lnTo>
                  <a:pt x="1605149" y="1237099"/>
                </a:lnTo>
                <a:lnTo>
                  <a:pt x="1605149" y="2794927"/>
                </a:lnTo>
                <a:close/>
              </a:path>
              <a:path w="3485515" h="3299460">
                <a:moveTo>
                  <a:pt x="1696872" y="778914"/>
                </a:moveTo>
                <a:lnTo>
                  <a:pt x="1648250" y="772338"/>
                </a:lnTo>
                <a:lnTo>
                  <a:pt x="1604469" y="753798"/>
                </a:lnTo>
                <a:lnTo>
                  <a:pt x="1567313" y="725077"/>
                </a:lnTo>
                <a:lnTo>
                  <a:pt x="1538565" y="687956"/>
                </a:lnTo>
                <a:lnTo>
                  <a:pt x="1520008" y="644216"/>
                </a:lnTo>
                <a:lnTo>
                  <a:pt x="1513426" y="595640"/>
                </a:lnTo>
                <a:lnTo>
                  <a:pt x="1520008" y="547064"/>
                </a:lnTo>
                <a:lnTo>
                  <a:pt x="1538565" y="503324"/>
                </a:lnTo>
                <a:lnTo>
                  <a:pt x="1567313" y="466203"/>
                </a:lnTo>
                <a:lnTo>
                  <a:pt x="1604469" y="437481"/>
                </a:lnTo>
                <a:lnTo>
                  <a:pt x="1648250" y="418942"/>
                </a:lnTo>
                <a:lnTo>
                  <a:pt x="1696872" y="412366"/>
                </a:lnTo>
                <a:lnTo>
                  <a:pt x="1745493" y="418942"/>
                </a:lnTo>
                <a:lnTo>
                  <a:pt x="1789274" y="437481"/>
                </a:lnTo>
                <a:lnTo>
                  <a:pt x="1826430" y="466203"/>
                </a:lnTo>
                <a:lnTo>
                  <a:pt x="1855179" y="503324"/>
                </a:lnTo>
                <a:lnTo>
                  <a:pt x="1873735" y="547064"/>
                </a:lnTo>
                <a:lnTo>
                  <a:pt x="1880317" y="595640"/>
                </a:lnTo>
                <a:lnTo>
                  <a:pt x="1873735" y="644216"/>
                </a:lnTo>
                <a:lnTo>
                  <a:pt x="1855179" y="687956"/>
                </a:lnTo>
                <a:lnTo>
                  <a:pt x="1826430" y="725077"/>
                </a:lnTo>
                <a:lnTo>
                  <a:pt x="1789274" y="753798"/>
                </a:lnTo>
                <a:lnTo>
                  <a:pt x="1745493" y="772338"/>
                </a:lnTo>
                <a:lnTo>
                  <a:pt x="1696872" y="778914"/>
                </a:lnTo>
                <a:close/>
              </a:path>
              <a:path w="3485515" h="3299460">
                <a:moveTo>
                  <a:pt x="2155486" y="2794927"/>
                </a:moveTo>
                <a:lnTo>
                  <a:pt x="1880317" y="2794927"/>
                </a:lnTo>
                <a:lnTo>
                  <a:pt x="1880317" y="1237099"/>
                </a:lnTo>
                <a:lnTo>
                  <a:pt x="2155486" y="1237099"/>
                </a:lnTo>
                <a:lnTo>
                  <a:pt x="2155486" y="2794927"/>
                </a:lnTo>
                <a:close/>
              </a:path>
              <a:path w="3485515" h="3299460">
                <a:moveTo>
                  <a:pt x="2705823" y="2794927"/>
                </a:moveTo>
                <a:lnTo>
                  <a:pt x="2430654" y="2794927"/>
                </a:lnTo>
                <a:lnTo>
                  <a:pt x="2430654" y="1237099"/>
                </a:lnTo>
                <a:lnTo>
                  <a:pt x="2705823" y="1237099"/>
                </a:lnTo>
                <a:lnTo>
                  <a:pt x="2705823" y="2794927"/>
                </a:lnTo>
                <a:close/>
              </a:path>
            </a:pathLst>
          </a:custGeom>
          <a:solidFill>
            <a:schemeClr val="accent1">
              <a:lumMod val="75000"/>
            </a:schemeClr>
          </a:solidFill>
          <a:ln w="45839">
            <a:solidFill>
              <a:srgbClr val="1A6CB6"/>
            </a:solidFill>
          </a:ln>
        </p:spPr>
        <p:txBody>
          <a:bodyPr wrap="square" lIns="0" tIns="0" rIns="0" bIns="0" rtlCol="0"/>
          <a:lstStyle/>
          <a:p>
            <a:endParaRPr/>
          </a:p>
        </p:txBody>
      </p:sp>
      <p:grpSp>
        <p:nvGrpSpPr>
          <p:cNvPr id="39" name="object 3">
            <a:extLst>
              <a:ext uri="{FF2B5EF4-FFF2-40B4-BE49-F238E27FC236}">
                <a16:creationId xmlns:a16="http://schemas.microsoft.com/office/drawing/2014/main" id="{F6AB2455-F009-7E8A-6F04-10297F9BB3DA}"/>
              </a:ext>
              <a:ext uri="{C183D7F6-B498-43B3-948B-1728B52AA6E4}">
                <adec:decorative xmlns:adec="http://schemas.microsoft.com/office/drawing/2017/decorative" val="1"/>
              </a:ext>
            </a:extLst>
          </p:cNvPr>
          <p:cNvGrpSpPr/>
          <p:nvPr/>
        </p:nvGrpSpPr>
        <p:grpSpPr>
          <a:xfrm>
            <a:off x="3048071" y="1264993"/>
            <a:ext cx="880427" cy="784077"/>
            <a:chOff x="365760" y="2492359"/>
            <a:chExt cx="3675989" cy="3501913"/>
          </a:xfrm>
        </p:grpSpPr>
        <p:sp>
          <p:nvSpPr>
            <p:cNvPr id="26" name="object 4">
              <a:extLst>
                <a:ext uri="{FF2B5EF4-FFF2-40B4-BE49-F238E27FC236}">
                  <a16:creationId xmlns:a16="http://schemas.microsoft.com/office/drawing/2014/main" id="{6737FCD0-7FA3-0D32-673F-2180712022C4}"/>
                </a:ext>
              </a:extLst>
            </p:cNvPr>
            <p:cNvSpPr/>
            <p:nvPr/>
          </p:nvSpPr>
          <p:spPr>
            <a:xfrm>
              <a:off x="365760" y="2492359"/>
              <a:ext cx="3675985" cy="3501913"/>
            </a:xfrm>
            <a:custGeom>
              <a:avLst/>
              <a:gdLst/>
              <a:ahLst/>
              <a:cxnLst/>
              <a:rect l="l" t="t" r="r" b="b"/>
              <a:pathLst>
                <a:path w="3918585" h="3918585">
                  <a:moveTo>
                    <a:pt x="3918204" y="0"/>
                  </a:moveTo>
                  <a:lnTo>
                    <a:pt x="0" y="0"/>
                  </a:lnTo>
                  <a:lnTo>
                    <a:pt x="0" y="3918204"/>
                  </a:lnTo>
                  <a:lnTo>
                    <a:pt x="3918204" y="3918204"/>
                  </a:lnTo>
                  <a:lnTo>
                    <a:pt x="3918204" y="0"/>
                  </a:lnTo>
                  <a:close/>
                </a:path>
              </a:pathLst>
            </a:custGeom>
            <a:solidFill>
              <a:srgbClr val="0D6CB8"/>
            </a:solidFill>
          </p:spPr>
          <p:txBody>
            <a:bodyPr wrap="square" lIns="0" tIns="0" rIns="0" bIns="0" rtlCol="0"/>
            <a:lstStyle/>
            <a:p>
              <a:endParaRPr/>
            </a:p>
          </p:txBody>
        </p:sp>
        <p:sp>
          <p:nvSpPr>
            <p:cNvPr id="27" name="object 5">
              <a:extLst>
                <a:ext uri="{FF2B5EF4-FFF2-40B4-BE49-F238E27FC236}">
                  <a16:creationId xmlns:a16="http://schemas.microsoft.com/office/drawing/2014/main" id="{2202CE09-BED4-FEDB-D652-9D588DE260AC}"/>
                </a:ext>
              </a:extLst>
            </p:cNvPr>
            <p:cNvSpPr/>
            <p:nvPr/>
          </p:nvSpPr>
          <p:spPr>
            <a:xfrm>
              <a:off x="1012060" y="2996751"/>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28" name="object 6">
              <a:extLst>
                <a:ext uri="{FF2B5EF4-FFF2-40B4-BE49-F238E27FC236}">
                  <a16:creationId xmlns:a16="http://schemas.microsoft.com/office/drawing/2014/main" id="{EDBB16C0-3E2B-2610-88D5-7C6D85A5DDF9}"/>
                </a:ext>
              </a:extLst>
            </p:cNvPr>
            <p:cNvSpPr/>
            <p:nvPr/>
          </p:nvSpPr>
          <p:spPr>
            <a:xfrm>
              <a:off x="1012060" y="2996751"/>
              <a:ext cx="727710"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29" name="object 7">
              <a:extLst>
                <a:ext uri="{FF2B5EF4-FFF2-40B4-BE49-F238E27FC236}">
                  <a16:creationId xmlns:a16="http://schemas.microsoft.com/office/drawing/2014/main" id="{29D0DEDD-C33F-0954-3DE2-2D57F7F98354}"/>
                </a:ext>
              </a:extLst>
            </p:cNvPr>
            <p:cNvSpPr/>
            <p:nvPr/>
          </p:nvSpPr>
          <p:spPr>
            <a:xfrm>
              <a:off x="2950965" y="2996751"/>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30" name="object 8">
              <a:extLst>
                <a:ext uri="{FF2B5EF4-FFF2-40B4-BE49-F238E27FC236}">
                  <a16:creationId xmlns:a16="http://schemas.microsoft.com/office/drawing/2014/main" id="{7F09D664-5246-CA5A-924E-8EB7252695EA}"/>
                </a:ext>
              </a:extLst>
            </p:cNvPr>
            <p:cNvSpPr/>
            <p:nvPr/>
          </p:nvSpPr>
          <p:spPr>
            <a:xfrm>
              <a:off x="2950965" y="2996751"/>
              <a:ext cx="727710"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31" name="object 9">
              <a:extLst>
                <a:ext uri="{FF2B5EF4-FFF2-40B4-BE49-F238E27FC236}">
                  <a16:creationId xmlns:a16="http://schemas.microsoft.com/office/drawing/2014/main" id="{40518C3A-70F0-87C2-9E1E-4F4A23C9D030}"/>
                </a:ext>
              </a:extLst>
            </p:cNvPr>
            <p:cNvSpPr/>
            <p:nvPr/>
          </p:nvSpPr>
          <p:spPr>
            <a:xfrm>
              <a:off x="1617968" y="4386427"/>
              <a:ext cx="1454785" cy="727710"/>
            </a:xfrm>
            <a:custGeom>
              <a:avLst/>
              <a:gdLst/>
              <a:ahLst/>
              <a:cxnLst/>
              <a:rect l="l" t="t" r="r" b="b"/>
              <a:pathLst>
                <a:path w="1454785" h="727710">
                  <a:moveTo>
                    <a:pt x="1454179" y="727156"/>
                  </a:moveTo>
                  <a:lnTo>
                    <a:pt x="0" y="727156"/>
                  </a:lnTo>
                  <a:lnTo>
                    <a:pt x="0" y="363578"/>
                  </a:lnTo>
                  <a:lnTo>
                    <a:pt x="4544" y="322675"/>
                  </a:lnTo>
                  <a:lnTo>
                    <a:pt x="18177" y="284802"/>
                  </a:lnTo>
                  <a:lnTo>
                    <a:pt x="40898" y="249959"/>
                  </a:lnTo>
                  <a:lnTo>
                    <a:pt x="72708" y="218146"/>
                  </a:lnTo>
                  <a:lnTo>
                    <a:pt x="112834" y="191304"/>
                  </a:lnTo>
                  <a:lnTo>
                    <a:pt x="154380" y="165503"/>
                  </a:lnTo>
                  <a:lnTo>
                    <a:pt x="197251" y="141028"/>
                  </a:lnTo>
                  <a:lnTo>
                    <a:pt x="241353" y="118162"/>
                  </a:lnTo>
                  <a:lnTo>
                    <a:pt x="286591" y="97190"/>
                  </a:lnTo>
                  <a:lnTo>
                    <a:pt x="332870" y="78396"/>
                  </a:lnTo>
                  <a:lnTo>
                    <a:pt x="380096" y="62063"/>
                  </a:lnTo>
                  <a:lnTo>
                    <a:pt x="428174" y="48477"/>
                  </a:lnTo>
                  <a:lnTo>
                    <a:pt x="477246" y="33664"/>
                  </a:lnTo>
                  <a:lnTo>
                    <a:pt x="527214" y="21545"/>
                  </a:lnTo>
                  <a:lnTo>
                    <a:pt x="577632" y="12119"/>
                  </a:lnTo>
                  <a:lnTo>
                    <a:pt x="628049" y="5386"/>
                  </a:lnTo>
                  <a:lnTo>
                    <a:pt x="678018" y="1346"/>
                  </a:lnTo>
                  <a:lnTo>
                    <a:pt x="727089" y="0"/>
                  </a:lnTo>
                  <a:lnTo>
                    <a:pt x="779526" y="1907"/>
                  </a:lnTo>
                  <a:lnTo>
                    <a:pt x="831515" y="7181"/>
                  </a:lnTo>
                  <a:lnTo>
                    <a:pt x="882605" y="15149"/>
                  </a:lnTo>
                  <a:lnTo>
                    <a:pt x="932350" y="25136"/>
                  </a:lnTo>
                  <a:lnTo>
                    <a:pt x="980299" y="36470"/>
                  </a:lnTo>
                  <a:lnTo>
                    <a:pt x="1074413" y="61732"/>
                  </a:lnTo>
                  <a:lnTo>
                    <a:pt x="1122444" y="77260"/>
                  </a:lnTo>
                  <a:lnTo>
                    <a:pt x="1169717" y="95060"/>
                  </a:lnTo>
                  <a:lnTo>
                    <a:pt x="1215855" y="115133"/>
                  </a:lnTo>
                  <a:lnTo>
                    <a:pt x="1260477" y="137477"/>
                  </a:lnTo>
                  <a:lnTo>
                    <a:pt x="1303207" y="162095"/>
                  </a:lnTo>
                  <a:lnTo>
                    <a:pt x="1343664" y="188984"/>
                  </a:lnTo>
                  <a:lnTo>
                    <a:pt x="1381470" y="218146"/>
                  </a:lnTo>
                  <a:lnTo>
                    <a:pt x="1413280" y="246551"/>
                  </a:lnTo>
                  <a:lnTo>
                    <a:pt x="1436001" y="281773"/>
                  </a:lnTo>
                  <a:lnTo>
                    <a:pt x="1449634" y="321539"/>
                  </a:lnTo>
                  <a:lnTo>
                    <a:pt x="1454179" y="363578"/>
                  </a:lnTo>
                  <a:lnTo>
                    <a:pt x="1454179" y="727156"/>
                  </a:lnTo>
                  <a:close/>
                </a:path>
              </a:pathLst>
            </a:custGeom>
            <a:solidFill>
              <a:srgbClr val="FFFFFF"/>
            </a:solidFill>
          </p:spPr>
          <p:txBody>
            <a:bodyPr wrap="square" lIns="0" tIns="0" rIns="0" bIns="0" rtlCol="0"/>
            <a:lstStyle/>
            <a:p>
              <a:endParaRPr/>
            </a:p>
          </p:txBody>
        </p:sp>
        <p:sp>
          <p:nvSpPr>
            <p:cNvPr id="32" name="object 10">
              <a:extLst>
                <a:ext uri="{FF2B5EF4-FFF2-40B4-BE49-F238E27FC236}">
                  <a16:creationId xmlns:a16="http://schemas.microsoft.com/office/drawing/2014/main" id="{BDB480C3-C91E-00D2-293E-33FD618B7F70}"/>
                </a:ext>
              </a:extLst>
            </p:cNvPr>
            <p:cNvSpPr/>
            <p:nvPr/>
          </p:nvSpPr>
          <p:spPr>
            <a:xfrm>
              <a:off x="1617968" y="4386427"/>
              <a:ext cx="1454785" cy="727710"/>
            </a:xfrm>
            <a:custGeom>
              <a:avLst/>
              <a:gdLst/>
              <a:ahLst/>
              <a:cxnLst/>
              <a:rect l="l" t="t" r="r" b="b"/>
              <a:pathLst>
                <a:path w="1454785" h="727710">
                  <a:moveTo>
                    <a:pt x="1454179" y="727156"/>
                  </a:moveTo>
                  <a:lnTo>
                    <a:pt x="1454179" y="363578"/>
                  </a:lnTo>
                  <a:lnTo>
                    <a:pt x="1449634" y="321539"/>
                  </a:lnTo>
                  <a:lnTo>
                    <a:pt x="1436001" y="281773"/>
                  </a:lnTo>
                  <a:lnTo>
                    <a:pt x="1413280" y="246551"/>
                  </a:lnTo>
                  <a:lnTo>
                    <a:pt x="1381470" y="218146"/>
                  </a:lnTo>
                  <a:lnTo>
                    <a:pt x="1343664" y="188984"/>
                  </a:lnTo>
                  <a:lnTo>
                    <a:pt x="1303207" y="162095"/>
                  </a:lnTo>
                  <a:lnTo>
                    <a:pt x="1260477" y="137477"/>
                  </a:lnTo>
                  <a:lnTo>
                    <a:pt x="1215855" y="115133"/>
                  </a:lnTo>
                  <a:lnTo>
                    <a:pt x="1169717" y="95060"/>
                  </a:lnTo>
                  <a:lnTo>
                    <a:pt x="1122444" y="77260"/>
                  </a:lnTo>
                  <a:lnTo>
                    <a:pt x="1074413" y="61732"/>
                  </a:lnTo>
                  <a:lnTo>
                    <a:pt x="1026004" y="48477"/>
                  </a:lnTo>
                  <a:lnTo>
                    <a:pt x="980299" y="36470"/>
                  </a:lnTo>
                  <a:lnTo>
                    <a:pt x="932350" y="25136"/>
                  </a:lnTo>
                  <a:lnTo>
                    <a:pt x="882605" y="15149"/>
                  </a:lnTo>
                  <a:lnTo>
                    <a:pt x="831515" y="7181"/>
                  </a:lnTo>
                  <a:lnTo>
                    <a:pt x="779526" y="1907"/>
                  </a:lnTo>
                  <a:lnTo>
                    <a:pt x="727089" y="0"/>
                  </a:lnTo>
                  <a:lnTo>
                    <a:pt x="678018" y="1346"/>
                  </a:lnTo>
                  <a:lnTo>
                    <a:pt x="628049" y="5386"/>
                  </a:lnTo>
                  <a:lnTo>
                    <a:pt x="577632" y="12119"/>
                  </a:lnTo>
                  <a:lnTo>
                    <a:pt x="527214" y="21545"/>
                  </a:lnTo>
                  <a:lnTo>
                    <a:pt x="477246" y="33664"/>
                  </a:lnTo>
                  <a:lnTo>
                    <a:pt x="428174" y="48477"/>
                  </a:lnTo>
                  <a:lnTo>
                    <a:pt x="380096" y="62063"/>
                  </a:lnTo>
                  <a:lnTo>
                    <a:pt x="332870" y="78396"/>
                  </a:lnTo>
                  <a:lnTo>
                    <a:pt x="286591" y="97190"/>
                  </a:lnTo>
                  <a:lnTo>
                    <a:pt x="241353" y="118162"/>
                  </a:lnTo>
                  <a:lnTo>
                    <a:pt x="197251" y="141028"/>
                  </a:lnTo>
                  <a:lnTo>
                    <a:pt x="154380" y="165503"/>
                  </a:lnTo>
                  <a:lnTo>
                    <a:pt x="112834" y="191304"/>
                  </a:lnTo>
                  <a:lnTo>
                    <a:pt x="72708" y="218146"/>
                  </a:lnTo>
                  <a:lnTo>
                    <a:pt x="40898" y="249959"/>
                  </a:lnTo>
                  <a:lnTo>
                    <a:pt x="18177" y="284802"/>
                  </a:lnTo>
                  <a:lnTo>
                    <a:pt x="4544" y="322675"/>
                  </a:lnTo>
                  <a:lnTo>
                    <a:pt x="0" y="363578"/>
                  </a:lnTo>
                  <a:lnTo>
                    <a:pt x="0" y="727156"/>
                  </a:lnTo>
                  <a:lnTo>
                    <a:pt x="1454179" y="727156"/>
                  </a:lnTo>
                  <a:close/>
                </a:path>
              </a:pathLst>
            </a:custGeom>
            <a:ln w="40396">
              <a:solidFill>
                <a:srgbClr val="E7E6E6"/>
              </a:solidFill>
            </a:ln>
          </p:spPr>
          <p:txBody>
            <a:bodyPr wrap="square" lIns="0" tIns="0" rIns="0" bIns="0" rtlCol="0"/>
            <a:lstStyle/>
            <a:p>
              <a:endParaRPr/>
            </a:p>
          </p:txBody>
        </p:sp>
        <p:sp>
          <p:nvSpPr>
            <p:cNvPr id="33" name="object 11" descr="It is an icon of a group of people and is on the top row of the first column of the table. The first column includes when the participation requirements were revised and who provided feedback. ">
              <a:extLst>
                <a:ext uri="{FF2B5EF4-FFF2-40B4-BE49-F238E27FC236}">
                  <a16:creationId xmlns:a16="http://schemas.microsoft.com/office/drawing/2014/main" id="{63150B62-251C-AB8E-4F8B-450412FF2ECF}"/>
                </a:ext>
              </a:extLst>
            </p:cNvPr>
            <p:cNvSpPr/>
            <p:nvPr/>
          </p:nvSpPr>
          <p:spPr>
            <a:xfrm>
              <a:off x="1981512" y="3562317"/>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34" name="object 12">
              <a:extLst>
                <a:ext uri="{FF2B5EF4-FFF2-40B4-BE49-F238E27FC236}">
                  <a16:creationId xmlns:a16="http://schemas.microsoft.com/office/drawing/2014/main" id="{6D678093-79FD-6E1D-AEF1-081E558DC118}"/>
                </a:ext>
              </a:extLst>
            </p:cNvPr>
            <p:cNvSpPr/>
            <p:nvPr/>
          </p:nvSpPr>
          <p:spPr>
            <a:xfrm>
              <a:off x="1981511" y="3562317"/>
              <a:ext cx="727712"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35" name="object 13">
              <a:extLst>
                <a:ext uri="{FF2B5EF4-FFF2-40B4-BE49-F238E27FC236}">
                  <a16:creationId xmlns:a16="http://schemas.microsoft.com/office/drawing/2014/main" id="{FBD670DB-87CE-8BA8-126A-68D693026C71}"/>
                </a:ext>
              </a:extLst>
            </p:cNvPr>
            <p:cNvSpPr/>
            <p:nvPr/>
          </p:nvSpPr>
          <p:spPr>
            <a:xfrm>
              <a:off x="2724759" y="3820862"/>
              <a:ext cx="1316990" cy="727710"/>
            </a:xfrm>
            <a:custGeom>
              <a:avLst/>
              <a:gdLst/>
              <a:ahLst/>
              <a:cxnLst/>
              <a:rect l="l" t="t" r="r" b="b"/>
              <a:pathLst>
                <a:path w="1316989" h="727710">
                  <a:moveTo>
                    <a:pt x="1316839" y="727156"/>
                  </a:moveTo>
                  <a:lnTo>
                    <a:pt x="436253" y="727156"/>
                  </a:lnTo>
                  <a:lnTo>
                    <a:pt x="422747" y="705568"/>
                  </a:lnTo>
                  <a:lnTo>
                    <a:pt x="406968" y="687768"/>
                  </a:lnTo>
                  <a:lnTo>
                    <a:pt x="371623" y="654440"/>
                  </a:lnTo>
                  <a:lnTo>
                    <a:pt x="334117" y="627566"/>
                  </a:lnTo>
                  <a:lnTo>
                    <a:pt x="294244" y="601545"/>
                  </a:lnTo>
                  <a:lnTo>
                    <a:pt x="251909" y="576470"/>
                  </a:lnTo>
                  <a:lnTo>
                    <a:pt x="207018" y="552436"/>
                  </a:lnTo>
                  <a:lnTo>
                    <a:pt x="159476" y="529539"/>
                  </a:lnTo>
                  <a:lnTo>
                    <a:pt x="109189" y="507873"/>
                  </a:lnTo>
                  <a:lnTo>
                    <a:pt x="56062" y="487532"/>
                  </a:lnTo>
                  <a:lnTo>
                    <a:pt x="0" y="468611"/>
                  </a:lnTo>
                  <a:lnTo>
                    <a:pt x="31762" y="433453"/>
                  </a:lnTo>
                  <a:lnTo>
                    <a:pt x="60212" y="394886"/>
                  </a:lnTo>
                  <a:lnTo>
                    <a:pt x="85063" y="353289"/>
                  </a:lnTo>
                  <a:lnTo>
                    <a:pt x="106033" y="309041"/>
                  </a:lnTo>
                  <a:lnTo>
                    <a:pt x="122838" y="262521"/>
                  </a:lnTo>
                  <a:lnTo>
                    <a:pt x="135193" y="214107"/>
                  </a:lnTo>
                  <a:lnTo>
                    <a:pt x="142814" y="164178"/>
                  </a:lnTo>
                  <a:lnTo>
                    <a:pt x="145417" y="105033"/>
                  </a:lnTo>
                  <a:lnTo>
                    <a:pt x="181772" y="88243"/>
                  </a:lnTo>
                  <a:lnTo>
                    <a:pt x="218126" y="73725"/>
                  </a:lnTo>
                  <a:lnTo>
                    <a:pt x="290835" y="48477"/>
                  </a:lnTo>
                  <a:lnTo>
                    <a:pt x="339906" y="33664"/>
                  </a:lnTo>
                  <a:lnTo>
                    <a:pt x="389875" y="21545"/>
                  </a:lnTo>
                  <a:lnTo>
                    <a:pt x="440293" y="12119"/>
                  </a:lnTo>
                  <a:lnTo>
                    <a:pt x="490710" y="5386"/>
                  </a:lnTo>
                  <a:lnTo>
                    <a:pt x="540679" y="1346"/>
                  </a:lnTo>
                  <a:lnTo>
                    <a:pt x="589750" y="0"/>
                  </a:lnTo>
                  <a:lnTo>
                    <a:pt x="642187" y="1907"/>
                  </a:lnTo>
                  <a:lnTo>
                    <a:pt x="694176" y="7181"/>
                  </a:lnTo>
                  <a:lnTo>
                    <a:pt x="745266" y="15149"/>
                  </a:lnTo>
                  <a:lnTo>
                    <a:pt x="795011" y="25136"/>
                  </a:lnTo>
                  <a:lnTo>
                    <a:pt x="842960" y="36470"/>
                  </a:lnTo>
                  <a:lnTo>
                    <a:pt x="937074" y="61732"/>
                  </a:lnTo>
                  <a:lnTo>
                    <a:pt x="985105" y="77260"/>
                  </a:lnTo>
                  <a:lnTo>
                    <a:pt x="1032378" y="95060"/>
                  </a:lnTo>
                  <a:lnTo>
                    <a:pt x="1078516" y="115133"/>
                  </a:lnTo>
                  <a:lnTo>
                    <a:pt x="1123138" y="137477"/>
                  </a:lnTo>
                  <a:lnTo>
                    <a:pt x="1165867" y="162095"/>
                  </a:lnTo>
                  <a:lnTo>
                    <a:pt x="1206324" y="188984"/>
                  </a:lnTo>
                  <a:lnTo>
                    <a:pt x="1244131" y="218146"/>
                  </a:lnTo>
                  <a:lnTo>
                    <a:pt x="1275941" y="246551"/>
                  </a:lnTo>
                  <a:lnTo>
                    <a:pt x="1298662" y="281773"/>
                  </a:lnTo>
                  <a:lnTo>
                    <a:pt x="1312295" y="321539"/>
                  </a:lnTo>
                  <a:lnTo>
                    <a:pt x="1316839" y="363578"/>
                  </a:lnTo>
                  <a:lnTo>
                    <a:pt x="1316839" y="727156"/>
                  </a:lnTo>
                  <a:close/>
                </a:path>
              </a:pathLst>
            </a:custGeom>
            <a:solidFill>
              <a:srgbClr val="FFFFFF"/>
            </a:solidFill>
          </p:spPr>
          <p:txBody>
            <a:bodyPr wrap="square" lIns="0" tIns="0" rIns="0" bIns="0" rtlCol="0"/>
            <a:lstStyle/>
            <a:p>
              <a:endParaRPr/>
            </a:p>
          </p:txBody>
        </p:sp>
        <p:sp>
          <p:nvSpPr>
            <p:cNvPr id="36" name="object 14">
              <a:extLst>
                <a:ext uri="{FF2B5EF4-FFF2-40B4-BE49-F238E27FC236}">
                  <a16:creationId xmlns:a16="http://schemas.microsoft.com/office/drawing/2014/main" id="{307CB179-B037-FA66-63ED-54D6D43A66DC}"/>
                </a:ext>
              </a:extLst>
            </p:cNvPr>
            <p:cNvSpPr/>
            <p:nvPr/>
          </p:nvSpPr>
          <p:spPr>
            <a:xfrm>
              <a:off x="2724758" y="3820861"/>
              <a:ext cx="1316990" cy="727710"/>
            </a:xfrm>
            <a:custGeom>
              <a:avLst/>
              <a:gdLst/>
              <a:ahLst/>
              <a:cxnLst/>
              <a:rect l="l" t="t" r="r" b="b"/>
              <a:pathLst>
                <a:path w="1316989" h="727710">
                  <a:moveTo>
                    <a:pt x="1244131" y="218146"/>
                  </a:moveTo>
                  <a:lnTo>
                    <a:pt x="1206324" y="188984"/>
                  </a:lnTo>
                  <a:lnTo>
                    <a:pt x="1165867" y="162095"/>
                  </a:lnTo>
                  <a:lnTo>
                    <a:pt x="1123138" y="137477"/>
                  </a:lnTo>
                  <a:lnTo>
                    <a:pt x="1078516" y="115133"/>
                  </a:lnTo>
                  <a:lnTo>
                    <a:pt x="1032378" y="95060"/>
                  </a:lnTo>
                  <a:lnTo>
                    <a:pt x="985105" y="77260"/>
                  </a:lnTo>
                  <a:lnTo>
                    <a:pt x="937074" y="61732"/>
                  </a:lnTo>
                  <a:lnTo>
                    <a:pt x="888665" y="48477"/>
                  </a:lnTo>
                  <a:lnTo>
                    <a:pt x="842960" y="36470"/>
                  </a:lnTo>
                  <a:lnTo>
                    <a:pt x="795011" y="25136"/>
                  </a:lnTo>
                  <a:lnTo>
                    <a:pt x="745266" y="15149"/>
                  </a:lnTo>
                  <a:lnTo>
                    <a:pt x="694176" y="7181"/>
                  </a:lnTo>
                  <a:lnTo>
                    <a:pt x="642187" y="1907"/>
                  </a:lnTo>
                  <a:lnTo>
                    <a:pt x="589750" y="0"/>
                  </a:lnTo>
                  <a:lnTo>
                    <a:pt x="540679" y="1346"/>
                  </a:lnTo>
                  <a:lnTo>
                    <a:pt x="490710" y="5386"/>
                  </a:lnTo>
                  <a:lnTo>
                    <a:pt x="440293" y="12119"/>
                  </a:lnTo>
                  <a:lnTo>
                    <a:pt x="389875" y="21545"/>
                  </a:lnTo>
                  <a:lnTo>
                    <a:pt x="339906" y="33664"/>
                  </a:lnTo>
                  <a:lnTo>
                    <a:pt x="290835" y="48477"/>
                  </a:lnTo>
                  <a:lnTo>
                    <a:pt x="254481" y="60722"/>
                  </a:lnTo>
                  <a:lnTo>
                    <a:pt x="218126" y="73725"/>
                  </a:lnTo>
                  <a:lnTo>
                    <a:pt x="181772" y="88243"/>
                  </a:lnTo>
                  <a:lnTo>
                    <a:pt x="145417" y="105033"/>
                  </a:lnTo>
                  <a:lnTo>
                    <a:pt x="145417" y="113113"/>
                  </a:lnTo>
                  <a:lnTo>
                    <a:pt x="142814" y="164178"/>
                  </a:lnTo>
                  <a:lnTo>
                    <a:pt x="135193" y="214107"/>
                  </a:lnTo>
                  <a:lnTo>
                    <a:pt x="122838" y="262521"/>
                  </a:lnTo>
                  <a:lnTo>
                    <a:pt x="106033" y="309041"/>
                  </a:lnTo>
                  <a:lnTo>
                    <a:pt x="85063" y="353289"/>
                  </a:lnTo>
                  <a:lnTo>
                    <a:pt x="60212" y="394886"/>
                  </a:lnTo>
                  <a:lnTo>
                    <a:pt x="31762" y="433453"/>
                  </a:lnTo>
                  <a:lnTo>
                    <a:pt x="0" y="468611"/>
                  </a:lnTo>
                  <a:lnTo>
                    <a:pt x="56062" y="487532"/>
                  </a:lnTo>
                  <a:lnTo>
                    <a:pt x="109189" y="507873"/>
                  </a:lnTo>
                  <a:lnTo>
                    <a:pt x="159476" y="529539"/>
                  </a:lnTo>
                  <a:lnTo>
                    <a:pt x="207018" y="552436"/>
                  </a:lnTo>
                  <a:lnTo>
                    <a:pt x="251909" y="576470"/>
                  </a:lnTo>
                  <a:lnTo>
                    <a:pt x="294244" y="601545"/>
                  </a:lnTo>
                  <a:lnTo>
                    <a:pt x="334117" y="627566"/>
                  </a:lnTo>
                  <a:lnTo>
                    <a:pt x="371623" y="654440"/>
                  </a:lnTo>
                  <a:lnTo>
                    <a:pt x="389674" y="671483"/>
                  </a:lnTo>
                  <a:lnTo>
                    <a:pt x="406968" y="687768"/>
                  </a:lnTo>
                  <a:lnTo>
                    <a:pt x="422747" y="705568"/>
                  </a:lnTo>
                  <a:lnTo>
                    <a:pt x="436253" y="727156"/>
                  </a:lnTo>
                  <a:lnTo>
                    <a:pt x="1316839" y="727156"/>
                  </a:lnTo>
                  <a:lnTo>
                    <a:pt x="1316839" y="363578"/>
                  </a:lnTo>
                  <a:lnTo>
                    <a:pt x="1312295" y="321539"/>
                  </a:lnTo>
                  <a:lnTo>
                    <a:pt x="1298662" y="281773"/>
                  </a:lnTo>
                  <a:lnTo>
                    <a:pt x="1275941" y="246551"/>
                  </a:lnTo>
                  <a:lnTo>
                    <a:pt x="1244131" y="218146"/>
                  </a:lnTo>
                  <a:close/>
                </a:path>
              </a:pathLst>
            </a:custGeom>
            <a:ln w="40396">
              <a:solidFill>
                <a:srgbClr val="E7E6E6"/>
              </a:solidFill>
            </a:ln>
          </p:spPr>
          <p:txBody>
            <a:bodyPr wrap="square" lIns="0" tIns="0" rIns="0" bIns="0" rtlCol="0"/>
            <a:lstStyle/>
            <a:p>
              <a:endParaRPr/>
            </a:p>
          </p:txBody>
        </p:sp>
        <p:sp>
          <p:nvSpPr>
            <p:cNvPr id="37" name="object 15">
              <a:extLst>
                <a:ext uri="{FF2B5EF4-FFF2-40B4-BE49-F238E27FC236}">
                  <a16:creationId xmlns:a16="http://schemas.microsoft.com/office/drawing/2014/main" id="{CCB66500-0C10-AAA9-3E2F-15E978029BA6}"/>
                </a:ext>
              </a:extLst>
            </p:cNvPr>
            <p:cNvSpPr/>
            <p:nvPr/>
          </p:nvSpPr>
          <p:spPr>
            <a:xfrm>
              <a:off x="648515" y="3820862"/>
              <a:ext cx="1316990" cy="727710"/>
            </a:xfrm>
            <a:custGeom>
              <a:avLst/>
              <a:gdLst/>
              <a:ahLst/>
              <a:cxnLst/>
              <a:rect l="l" t="t" r="r" b="b"/>
              <a:pathLst>
                <a:path w="1316989" h="727710">
                  <a:moveTo>
                    <a:pt x="872507" y="727156"/>
                  </a:moveTo>
                  <a:lnTo>
                    <a:pt x="0" y="727156"/>
                  </a:lnTo>
                  <a:lnTo>
                    <a:pt x="0" y="363578"/>
                  </a:lnTo>
                  <a:lnTo>
                    <a:pt x="4544" y="321539"/>
                  </a:lnTo>
                  <a:lnTo>
                    <a:pt x="18177" y="281773"/>
                  </a:lnTo>
                  <a:lnTo>
                    <a:pt x="40898" y="246551"/>
                  </a:lnTo>
                  <a:lnTo>
                    <a:pt x="72708" y="218146"/>
                  </a:lnTo>
                  <a:lnTo>
                    <a:pt x="112834" y="191635"/>
                  </a:lnTo>
                  <a:lnTo>
                    <a:pt x="154380" y="166639"/>
                  </a:lnTo>
                  <a:lnTo>
                    <a:pt x="197251" y="143158"/>
                  </a:lnTo>
                  <a:lnTo>
                    <a:pt x="241353" y="121192"/>
                  </a:lnTo>
                  <a:lnTo>
                    <a:pt x="286591" y="100741"/>
                  </a:lnTo>
                  <a:lnTo>
                    <a:pt x="332870" y="81805"/>
                  </a:lnTo>
                  <a:lnTo>
                    <a:pt x="380096" y="64383"/>
                  </a:lnTo>
                  <a:lnTo>
                    <a:pt x="428174" y="48477"/>
                  </a:lnTo>
                  <a:lnTo>
                    <a:pt x="477246" y="33664"/>
                  </a:lnTo>
                  <a:lnTo>
                    <a:pt x="527214" y="21545"/>
                  </a:lnTo>
                  <a:lnTo>
                    <a:pt x="577632" y="12119"/>
                  </a:lnTo>
                  <a:lnTo>
                    <a:pt x="628049" y="5386"/>
                  </a:lnTo>
                  <a:lnTo>
                    <a:pt x="678018" y="1346"/>
                  </a:lnTo>
                  <a:lnTo>
                    <a:pt x="727089" y="0"/>
                  </a:lnTo>
                  <a:lnTo>
                    <a:pt x="779526" y="1907"/>
                  </a:lnTo>
                  <a:lnTo>
                    <a:pt x="831515" y="7181"/>
                  </a:lnTo>
                  <a:lnTo>
                    <a:pt x="882605" y="15149"/>
                  </a:lnTo>
                  <a:lnTo>
                    <a:pt x="932350" y="25136"/>
                  </a:lnTo>
                  <a:lnTo>
                    <a:pt x="980299" y="36470"/>
                  </a:lnTo>
                  <a:lnTo>
                    <a:pt x="1026004" y="48477"/>
                  </a:lnTo>
                  <a:lnTo>
                    <a:pt x="1062358" y="57187"/>
                  </a:lnTo>
                  <a:lnTo>
                    <a:pt x="1098713" y="69685"/>
                  </a:lnTo>
                  <a:lnTo>
                    <a:pt x="1171422" y="96954"/>
                  </a:lnTo>
                  <a:lnTo>
                    <a:pt x="1171422" y="113113"/>
                  </a:lnTo>
                  <a:lnTo>
                    <a:pt x="1174025" y="163846"/>
                  </a:lnTo>
                  <a:lnTo>
                    <a:pt x="1181646" y="212970"/>
                  </a:lnTo>
                  <a:lnTo>
                    <a:pt x="1194001" y="260390"/>
                  </a:lnTo>
                  <a:lnTo>
                    <a:pt x="1210806" y="306011"/>
                  </a:lnTo>
                  <a:lnTo>
                    <a:pt x="1231776" y="349738"/>
                  </a:lnTo>
                  <a:lnTo>
                    <a:pt x="1256627" y="391477"/>
                  </a:lnTo>
                  <a:lnTo>
                    <a:pt x="1285077" y="431133"/>
                  </a:lnTo>
                  <a:lnTo>
                    <a:pt x="1316839" y="468611"/>
                  </a:lnTo>
                  <a:lnTo>
                    <a:pt x="1268398" y="484881"/>
                  </a:lnTo>
                  <a:lnTo>
                    <a:pt x="1220147" y="503328"/>
                  </a:lnTo>
                  <a:lnTo>
                    <a:pt x="1172274" y="523858"/>
                  </a:lnTo>
                  <a:lnTo>
                    <a:pt x="1124969" y="546377"/>
                  </a:lnTo>
                  <a:lnTo>
                    <a:pt x="1078421" y="570789"/>
                  </a:lnTo>
                  <a:lnTo>
                    <a:pt x="1032820" y="597000"/>
                  </a:lnTo>
                  <a:lnTo>
                    <a:pt x="988355" y="624915"/>
                  </a:lnTo>
                  <a:lnTo>
                    <a:pt x="945216" y="654440"/>
                  </a:lnTo>
                  <a:lnTo>
                    <a:pt x="905832" y="687768"/>
                  </a:lnTo>
                  <a:lnTo>
                    <a:pt x="889548" y="705568"/>
                  </a:lnTo>
                  <a:lnTo>
                    <a:pt x="872507" y="727156"/>
                  </a:lnTo>
                  <a:close/>
                </a:path>
              </a:pathLst>
            </a:custGeom>
            <a:solidFill>
              <a:srgbClr val="FFFFFF"/>
            </a:solidFill>
          </p:spPr>
          <p:txBody>
            <a:bodyPr wrap="square" lIns="0" tIns="0" rIns="0" bIns="0" rtlCol="0"/>
            <a:lstStyle/>
            <a:p>
              <a:endParaRPr/>
            </a:p>
          </p:txBody>
        </p:sp>
        <p:sp>
          <p:nvSpPr>
            <p:cNvPr id="38" name="object 16">
              <a:extLst>
                <a:ext uri="{FF2B5EF4-FFF2-40B4-BE49-F238E27FC236}">
                  <a16:creationId xmlns:a16="http://schemas.microsoft.com/office/drawing/2014/main" id="{B31D63D6-2090-82F8-0AB9-76E967EB282E}"/>
                </a:ext>
              </a:extLst>
            </p:cNvPr>
            <p:cNvSpPr/>
            <p:nvPr/>
          </p:nvSpPr>
          <p:spPr>
            <a:xfrm>
              <a:off x="648515" y="3820862"/>
              <a:ext cx="1316990" cy="727710"/>
            </a:xfrm>
            <a:custGeom>
              <a:avLst/>
              <a:gdLst/>
              <a:ahLst/>
              <a:cxnLst/>
              <a:rect l="l" t="t" r="r" b="b"/>
              <a:pathLst>
                <a:path w="1316989" h="727710">
                  <a:moveTo>
                    <a:pt x="945216" y="654440"/>
                  </a:moveTo>
                  <a:lnTo>
                    <a:pt x="988355" y="624915"/>
                  </a:lnTo>
                  <a:lnTo>
                    <a:pt x="1032820" y="597000"/>
                  </a:lnTo>
                  <a:lnTo>
                    <a:pt x="1078421" y="570789"/>
                  </a:lnTo>
                  <a:lnTo>
                    <a:pt x="1124969" y="546377"/>
                  </a:lnTo>
                  <a:lnTo>
                    <a:pt x="1172274" y="523858"/>
                  </a:lnTo>
                  <a:lnTo>
                    <a:pt x="1220147" y="503328"/>
                  </a:lnTo>
                  <a:lnTo>
                    <a:pt x="1268398" y="484881"/>
                  </a:lnTo>
                  <a:lnTo>
                    <a:pt x="1316839" y="468611"/>
                  </a:lnTo>
                  <a:lnTo>
                    <a:pt x="1285077" y="431133"/>
                  </a:lnTo>
                  <a:lnTo>
                    <a:pt x="1256627" y="391477"/>
                  </a:lnTo>
                  <a:lnTo>
                    <a:pt x="1231776" y="349738"/>
                  </a:lnTo>
                  <a:lnTo>
                    <a:pt x="1210806" y="306011"/>
                  </a:lnTo>
                  <a:lnTo>
                    <a:pt x="1194001" y="260390"/>
                  </a:lnTo>
                  <a:lnTo>
                    <a:pt x="1181646" y="212970"/>
                  </a:lnTo>
                  <a:lnTo>
                    <a:pt x="1174025" y="163846"/>
                  </a:lnTo>
                  <a:lnTo>
                    <a:pt x="1171422" y="113113"/>
                  </a:lnTo>
                  <a:lnTo>
                    <a:pt x="1171422" y="96954"/>
                  </a:lnTo>
                  <a:lnTo>
                    <a:pt x="1135067" y="83698"/>
                  </a:lnTo>
                  <a:lnTo>
                    <a:pt x="1098713" y="69685"/>
                  </a:lnTo>
                  <a:lnTo>
                    <a:pt x="1062358" y="57187"/>
                  </a:lnTo>
                  <a:lnTo>
                    <a:pt x="1026004" y="48477"/>
                  </a:lnTo>
                  <a:lnTo>
                    <a:pt x="980299" y="36470"/>
                  </a:lnTo>
                  <a:lnTo>
                    <a:pt x="932350" y="25136"/>
                  </a:lnTo>
                  <a:lnTo>
                    <a:pt x="882605" y="15149"/>
                  </a:lnTo>
                  <a:lnTo>
                    <a:pt x="831515" y="7181"/>
                  </a:lnTo>
                  <a:lnTo>
                    <a:pt x="779526" y="1907"/>
                  </a:lnTo>
                  <a:lnTo>
                    <a:pt x="727089" y="0"/>
                  </a:lnTo>
                  <a:lnTo>
                    <a:pt x="678018" y="1346"/>
                  </a:lnTo>
                  <a:lnTo>
                    <a:pt x="628049" y="5386"/>
                  </a:lnTo>
                  <a:lnTo>
                    <a:pt x="577632" y="12119"/>
                  </a:lnTo>
                  <a:lnTo>
                    <a:pt x="527214" y="21545"/>
                  </a:lnTo>
                  <a:lnTo>
                    <a:pt x="477246" y="33664"/>
                  </a:lnTo>
                  <a:lnTo>
                    <a:pt x="428174" y="48477"/>
                  </a:lnTo>
                  <a:lnTo>
                    <a:pt x="380096" y="64383"/>
                  </a:lnTo>
                  <a:lnTo>
                    <a:pt x="332870" y="81805"/>
                  </a:lnTo>
                  <a:lnTo>
                    <a:pt x="286591" y="100741"/>
                  </a:lnTo>
                  <a:lnTo>
                    <a:pt x="241353" y="121192"/>
                  </a:lnTo>
                  <a:lnTo>
                    <a:pt x="197251" y="143158"/>
                  </a:lnTo>
                  <a:lnTo>
                    <a:pt x="154380" y="166639"/>
                  </a:lnTo>
                  <a:lnTo>
                    <a:pt x="112834" y="191635"/>
                  </a:lnTo>
                  <a:lnTo>
                    <a:pt x="72708" y="218146"/>
                  </a:lnTo>
                  <a:lnTo>
                    <a:pt x="40898" y="246551"/>
                  </a:lnTo>
                  <a:lnTo>
                    <a:pt x="18177" y="281773"/>
                  </a:lnTo>
                  <a:lnTo>
                    <a:pt x="4544" y="321539"/>
                  </a:lnTo>
                  <a:lnTo>
                    <a:pt x="0" y="363578"/>
                  </a:lnTo>
                  <a:lnTo>
                    <a:pt x="0" y="727156"/>
                  </a:lnTo>
                  <a:lnTo>
                    <a:pt x="872507" y="727156"/>
                  </a:lnTo>
                  <a:lnTo>
                    <a:pt x="889548" y="705568"/>
                  </a:lnTo>
                  <a:lnTo>
                    <a:pt x="905832" y="687768"/>
                  </a:lnTo>
                  <a:lnTo>
                    <a:pt x="923630" y="671483"/>
                  </a:lnTo>
                  <a:lnTo>
                    <a:pt x="945216" y="654440"/>
                  </a:lnTo>
                  <a:close/>
                </a:path>
              </a:pathLst>
            </a:custGeom>
            <a:ln w="40396">
              <a:solidFill>
                <a:srgbClr val="E7E6E6"/>
              </a:solidFill>
            </a:ln>
          </p:spPr>
          <p:txBody>
            <a:bodyPr wrap="square" lIns="0" tIns="0" rIns="0" bIns="0" rtlCol="0"/>
            <a:lstStyle/>
            <a:p>
              <a:endParaRPr/>
            </a:p>
          </p:txBody>
        </p:sp>
      </p:grpSp>
      <p:sp>
        <p:nvSpPr>
          <p:cNvPr id="8" name="Slide Number Placeholder 7">
            <a:extLst>
              <a:ext uri="{FF2B5EF4-FFF2-40B4-BE49-F238E27FC236}">
                <a16:creationId xmlns:a16="http://schemas.microsoft.com/office/drawing/2014/main" id="{3F4F7950-E3B5-4D8F-9A8D-0AC421F26581}"/>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3775480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4BCDA8-4DB1-10D7-D2FF-49B97245A6E3}"/>
              </a:ext>
            </a:extLst>
          </p:cNvPr>
          <p:cNvSpPr>
            <a:spLocks noGrp="1"/>
          </p:cNvSpPr>
          <p:nvPr>
            <p:ph type="ctrTitle"/>
          </p:nvPr>
        </p:nvSpPr>
        <p:spPr/>
        <p:txBody>
          <a:bodyPr/>
          <a:lstStyle/>
          <a:p>
            <a:r>
              <a:rPr lang="en-US" sz="4800"/>
              <a:t>STAAR Alternate 2 Participation Requirements</a:t>
            </a:r>
          </a:p>
        </p:txBody>
      </p:sp>
      <p:sp>
        <p:nvSpPr>
          <p:cNvPr id="4" name="Slide Number Placeholder 3">
            <a:extLst>
              <a:ext uri="{FF2B5EF4-FFF2-40B4-BE49-F238E27FC236}">
                <a16:creationId xmlns:a16="http://schemas.microsoft.com/office/drawing/2014/main" id="{E6FD29EE-032A-1A03-BA41-88E28BA463F2}"/>
              </a:ext>
            </a:extLst>
          </p:cNvPr>
          <p:cNvSpPr>
            <a:spLocks noGrp="1"/>
          </p:cNvSpPr>
          <p:nvPr>
            <p:ph type="sldNum" sz="quarter" idx="4294967295"/>
          </p:nvPr>
        </p:nvSpPr>
        <p:spPr>
          <a:xfrm>
            <a:off x="9448800" y="6529388"/>
            <a:ext cx="2743200" cy="365125"/>
          </a:xfrm>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281708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AC90-1226-B512-5083-07A7641E5BE1}"/>
              </a:ext>
            </a:extLst>
          </p:cNvPr>
          <p:cNvSpPr>
            <a:spLocks noGrp="1"/>
          </p:cNvSpPr>
          <p:nvPr>
            <p:ph type="title"/>
          </p:nvPr>
        </p:nvSpPr>
        <p:spPr>
          <a:xfrm>
            <a:off x="623315" y="163126"/>
            <a:ext cx="11121657" cy="751350"/>
          </a:xfrm>
        </p:spPr>
        <p:txBody>
          <a:bodyPr>
            <a:normAutofit fontScale="90000"/>
          </a:bodyPr>
          <a:lstStyle/>
          <a:p>
            <a:r>
              <a:rPr lang="en-US" dirty="0"/>
              <a:t>STAAR Alternate 2 Participation Requirements (continued)</a:t>
            </a:r>
          </a:p>
        </p:txBody>
      </p:sp>
      <p:pic>
        <p:nvPicPr>
          <p:cNvPr id="5" name="Picture 4" descr="It is a screenshot of the first page of the revised STAAR Alternate 2 participation requirements. ">
            <a:extLst>
              <a:ext uri="{FF2B5EF4-FFF2-40B4-BE49-F238E27FC236}">
                <a16:creationId xmlns:a16="http://schemas.microsoft.com/office/drawing/2014/main" id="{2F47EB91-0E57-6878-6682-9E1A06F56302}"/>
              </a:ext>
            </a:extLst>
          </p:cNvPr>
          <p:cNvPicPr>
            <a:picLocks noChangeAspect="1"/>
          </p:cNvPicPr>
          <p:nvPr/>
        </p:nvPicPr>
        <p:blipFill>
          <a:blip r:embed="rId3"/>
          <a:stretch>
            <a:fillRect/>
          </a:stretch>
        </p:blipFill>
        <p:spPr>
          <a:xfrm>
            <a:off x="801158" y="1204615"/>
            <a:ext cx="3145366" cy="4107987"/>
          </a:xfrm>
          <a:prstGeom prst="rect">
            <a:avLst/>
          </a:prstGeom>
        </p:spPr>
      </p:pic>
      <p:pic>
        <p:nvPicPr>
          <p:cNvPr id="6" name="Picture 5" descr="It is a screenshot of the second page of the revised STAAR Alternate 2 participation requirements. ">
            <a:extLst>
              <a:ext uri="{FF2B5EF4-FFF2-40B4-BE49-F238E27FC236}">
                <a16:creationId xmlns:a16="http://schemas.microsoft.com/office/drawing/2014/main" id="{895FA87F-897F-2552-2BC9-D71694EEAEC0}"/>
              </a:ext>
            </a:extLst>
          </p:cNvPr>
          <p:cNvPicPr>
            <a:picLocks noChangeAspect="1"/>
          </p:cNvPicPr>
          <p:nvPr/>
        </p:nvPicPr>
        <p:blipFill>
          <a:blip r:embed="rId4"/>
          <a:stretch>
            <a:fillRect/>
          </a:stretch>
        </p:blipFill>
        <p:spPr>
          <a:xfrm>
            <a:off x="4367742" y="1203738"/>
            <a:ext cx="3219450" cy="4109740"/>
          </a:xfrm>
          <a:prstGeom prst="rect">
            <a:avLst/>
          </a:prstGeom>
        </p:spPr>
      </p:pic>
      <p:pic>
        <p:nvPicPr>
          <p:cNvPr id="7" name="Picture 6" descr="It is a screenshot of the third page of the revised STAAR Alternate 2 participation requirements. ">
            <a:extLst>
              <a:ext uri="{FF2B5EF4-FFF2-40B4-BE49-F238E27FC236}">
                <a16:creationId xmlns:a16="http://schemas.microsoft.com/office/drawing/2014/main" id="{53439B60-23A0-0B02-3FA4-5C6BD2073B61}"/>
              </a:ext>
            </a:extLst>
          </p:cNvPr>
          <p:cNvPicPr>
            <a:picLocks noChangeAspect="1"/>
          </p:cNvPicPr>
          <p:nvPr/>
        </p:nvPicPr>
        <p:blipFill>
          <a:blip r:embed="rId5"/>
          <a:stretch>
            <a:fillRect/>
          </a:stretch>
        </p:blipFill>
        <p:spPr>
          <a:xfrm>
            <a:off x="8018992" y="1217275"/>
            <a:ext cx="3145366" cy="4093249"/>
          </a:xfrm>
          <a:prstGeom prst="rect">
            <a:avLst/>
          </a:prstGeom>
        </p:spPr>
      </p:pic>
      <p:sp>
        <p:nvSpPr>
          <p:cNvPr id="4" name="Slide Number Placeholder 3">
            <a:extLst>
              <a:ext uri="{FF2B5EF4-FFF2-40B4-BE49-F238E27FC236}">
                <a16:creationId xmlns:a16="http://schemas.microsoft.com/office/drawing/2014/main" id="{73EAA1E0-7CFB-B843-CD37-05C7243F1192}"/>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78886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10C-3251-03D1-6FC9-34DB3C3DDC1E}"/>
              </a:ext>
            </a:extLst>
          </p:cNvPr>
          <p:cNvSpPr>
            <a:spLocks noGrp="1"/>
          </p:cNvSpPr>
          <p:nvPr>
            <p:ph type="title"/>
          </p:nvPr>
        </p:nvSpPr>
        <p:spPr>
          <a:xfrm>
            <a:off x="613419" y="153230"/>
            <a:ext cx="11121657" cy="751350"/>
          </a:xfrm>
        </p:spPr>
        <p:txBody>
          <a:bodyPr>
            <a:normAutofit/>
          </a:bodyPr>
          <a:lstStyle/>
          <a:p>
            <a:r>
              <a:rPr lang="en-US">
                <a:ea typeface="Calibri"/>
                <a:cs typeface="Calibri"/>
              </a:rPr>
              <a:t>Background and Instructions </a:t>
            </a:r>
          </a:p>
        </p:txBody>
      </p:sp>
      <p:sp>
        <p:nvSpPr>
          <p:cNvPr id="3" name="Content Placeholder 2">
            <a:extLst>
              <a:ext uri="{FF2B5EF4-FFF2-40B4-BE49-F238E27FC236}">
                <a16:creationId xmlns:a16="http://schemas.microsoft.com/office/drawing/2014/main" id="{2FED6F1E-1B07-5634-DB26-6BDE84C3EAB1}"/>
              </a:ext>
            </a:extLst>
          </p:cNvPr>
          <p:cNvSpPr>
            <a:spLocks noGrp="1"/>
          </p:cNvSpPr>
          <p:nvPr>
            <p:ph idx="1"/>
          </p:nvPr>
        </p:nvSpPr>
        <p:spPr>
          <a:xfrm>
            <a:off x="613419" y="1156965"/>
            <a:ext cx="5287243" cy="4548406"/>
          </a:xfrm>
        </p:spPr>
        <p:txBody>
          <a:bodyPr lIns="91440" tIns="45720" rIns="91440" bIns="45720" anchor="t"/>
          <a:lstStyle/>
          <a:p>
            <a:pPr marL="355600" marR="53975" indent="-342900"/>
            <a:r>
              <a:rPr lang="en-US" spc="95" dirty="0">
                <a:ea typeface="Open Sans"/>
                <a:cs typeface="Open Sans"/>
              </a:rPr>
              <a:t>The ARD committee must review state assessment decisions annually. </a:t>
            </a:r>
            <a:endParaRPr lang="en-US" dirty="0">
              <a:ea typeface="Open Sans"/>
              <a:cs typeface="Open Sans"/>
            </a:endParaRPr>
          </a:p>
          <a:p>
            <a:pPr marL="355600" marR="53975" indent="-342900"/>
            <a:endParaRPr lang="en-US" spc="95" dirty="0">
              <a:ea typeface="Calibri"/>
              <a:cs typeface="Calibri"/>
            </a:endParaRPr>
          </a:p>
          <a:p>
            <a:pPr marL="355600" marR="53975" indent="-342900"/>
            <a:r>
              <a:rPr lang="en-US" spc="95" dirty="0">
                <a:ea typeface="Calibri"/>
                <a:cs typeface="Calibri"/>
              </a:rPr>
              <a:t>The ARD committee must understand all assessment options, including the characteristics of each assessment option and the potential implications of each assessment option.</a:t>
            </a:r>
            <a:endParaRPr lang="en-US" dirty="0"/>
          </a:p>
          <a:p>
            <a:pPr marL="12700" marR="53975" indent="0">
              <a:buNone/>
            </a:pPr>
            <a:endParaRPr lang="en-US" sz="2000" spc="95" dirty="0">
              <a:ea typeface="Open Sans"/>
              <a:cs typeface="Open Sans"/>
            </a:endParaRPr>
          </a:p>
          <a:p>
            <a:pPr marL="355600" marR="53975" indent="-342900"/>
            <a:endParaRPr lang="en-US" sz="2000" spc="95" dirty="0">
              <a:ea typeface="Open Sans"/>
              <a:cs typeface="Open Sans"/>
            </a:endParaRPr>
          </a:p>
          <a:p>
            <a:pPr marL="12700" marR="53975" indent="0">
              <a:buNone/>
            </a:pPr>
            <a:endParaRPr lang="en-US" sz="2400" spc="95" dirty="0">
              <a:ea typeface="Open Sans"/>
              <a:cs typeface="Open Sans"/>
            </a:endParaRPr>
          </a:p>
        </p:txBody>
      </p:sp>
      <p:sp>
        <p:nvSpPr>
          <p:cNvPr id="4" name="Slide Number Placeholder 3">
            <a:extLst>
              <a:ext uri="{FF2B5EF4-FFF2-40B4-BE49-F238E27FC236}">
                <a16:creationId xmlns:a16="http://schemas.microsoft.com/office/drawing/2014/main" id="{4F91EF16-9716-E440-15BD-E29ADEB4D357}"/>
              </a:ext>
            </a:extLst>
          </p:cNvPr>
          <p:cNvSpPr>
            <a:spLocks noGrp="1"/>
          </p:cNvSpPr>
          <p:nvPr>
            <p:ph type="sldNum" sz="quarter" idx="4"/>
          </p:nvPr>
        </p:nvSpPr>
        <p:spPr/>
        <p:txBody>
          <a:bodyPr/>
          <a:lstStyle/>
          <a:p>
            <a:fld id="{69C126A4-BD19-47E2-8A0E-0DE1B9D8C925}" type="slidenum">
              <a:rPr lang="en-US" smtClean="0"/>
              <a:pPr/>
              <a:t>16</a:t>
            </a:fld>
            <a:endParaRPr lang="en-US"/>
          </a:p>
        </p:txBody>
      </p:sp>
      <p:grpSp>
        <p:nvGrpSpPr>
          <p:cNvPr id="5" name="Group 4" descr="It is a group of images that include the first page of the revised STAAR Alternate 2 participation requirements, the background and instructions section of the participation requirements, and a red shape around the first paragraph of the background and instructions section of the participation requirements. ">
            <a:extLst>
              <a:ext uri="{FF2B5EF4-FFF2-40B4-BE49-F238E27FC236}">
                <a16:creationId xmlns:a16="http://schemas.microsoft.com/office/drawing/2014/main" id="{BD90CC5F-6F93-90C5-8EB0-FBC90B49FE8A}"/>
              </a:ext>
            </a:extLst>
          </p:cNvPr>
          <p:cNvGrpSpPr/>
          <p:nvPr/>
        </p:nvGrpSpPr>
        <p:grpSpPr>
          <a:xfrm>
            <a:off x="6192378" y="1375006"/>
            <a:ext cx="5641659" cy="4107987"/>
            <a:chOff x="6096000" y="1877681"/>
            <a:chExt cx="5641659" cy="4107987"/>
          </a:xfrm>
        </p:grpSpPr>
        <p:pic>
          <p:nvPicPr>
            <p:cNvPr id="6" name="Picture 5" descr="A paper with text and images&#10;&#10;Description automatically generated">
              <a:extLst>
                <a:ext uri="{FF2B5EF4-FFF2-40B4-BE49-F238E27FC236}">
                  <a16:creationId xmlns:a16="http://schemas.microsoft.com/office/drawing/2014/main" id="{81790B46-CD29-311E-4C27-029CE20ECB76}"/>
                </a:ext>
              </a:extLst>
            </p:cNvPr>
            <p:cNvPicPr>
              <a:picLocks noChangeAspect="1"/>
            </p:cNvPicPr>
            <p:nvPr/>
          </p:nvPicPr>
          <p:blipFill>
            <a:blip r:embed="rId3"/>
            <a:stretch>
              <a:fillRect/>
            </a:stretch>
          </p:blipFill>
          <p:spPr>
            <a:xfrm>
              <a:off x="7024245" y="1877681"/>
              <a:ext cx="3145366" cy="4107987"/>
            </a:xfrm>
            <a:prstGeom prst="rect">
              <a:avLst/>
            </a:prstGeom>
          </p:spPr>
        </p:pic>
        <p:pic>
          <p:nvPicPr>
            <p:cNvPr id="7" name="Picture 6" descr="It is a screenshot of the background and instructions section of the revised STAAR Alternate 2 participation requirements. ">
              <a:extLst>
                <a:ext uri="{FF2B5EF4-FFF2-40B4-BE49-F238E27FC236}">
                  <a16:creationId xmlns:a16="http://schemas.microsoft.com/office/drawing/2014/main" id="{C8F7DA1B-FB3D-6BB5-F1CE-46D1BEC01605}"/>
                </a:ext>
              </a:extLst>
            </p:cNvPr>
            <p:cNvPicPr>
              <a:picLocks noChangeAspect="1"/>
            </p:cNvPicPr>
            <p:nvPr/>
          </p:nvPicPr>
          <p:blipFill rotWithShape="1">
            <a:blip r:embed="rId4"/>
            <a:srcRect l="15566" t="22766" r="13959" b="22844"/>
            <a:stretch/>
          </p:blipFill>
          <p:spPr bwMode="auto">
            <a:xfrm>
              <a:off x="6096000" y="2623457"/>
              <a:ext cx="5641659" cy="2449285"/>
            </a:xfrm>
            <a:prstGeom prst="rect">
              <a:avLst/>
            </a:prstGeom>
            <a:ln w="28575">
              <a:solidFill>
                <a:schemeClr val="accent6">
                  <a:lumMod val="75000"/>
                </a:schemeClr>
              </a:solidFill>
            </a:ln>
            <a:extLst>
              <a:ext uri="{53640926-AAD7-44D8-BBD7-CCE9431645EC}">
                <a14:shadowObscured xmlns:a14="http://schemas.microsoft.com/office/drawing/2010/main"/>
              </a:ext>
            </a:extLst>
          </p:spPr>
        </p:pic>
      </p:grpSp>
      <p:sp>
        <p:nvSpPr>
          <p:cNvPr id="8" name="Rectangle 7" descr="It is a red rectangle around the first paragraph of the background and instructions section of the revised participation requirements. ">
            <a:extLst>
              <a:ext uri="{FF2B5EF4-FFF2-40B4-BE49-F238E27FC236}">
                <a16:creationId xmlns:a16="http://schemas.microsoft.com/office/drawing/2014/main" id="{DD023C2B-D372-63F6-FCF4-C582FF829C93}"/>
              </a:ext>
            </a:extLst>
          </p:cNvPr>
          <p:cNvSpPr/>
          <p:nvPr/>
        </p:nvSpPr>
        <p:spPr>
          <a:xfrm>
            <a:off x="6240162" y="2378675"/>
            <a:ext cx="5498756" cy="119448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58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10C-3251-03D1-6FC9-34DB3C3DDC1E}"/>
              </a:ext>
            </a:extLst>
          </p:cNvPr>
          <p:cNvSpPr>
            <a:spLocks noGrp="1"/>
          </p:cNvSpPr>
          <p:nvPr>
            <p:ph type="title"/>
          </p:nvPr>
        </p:nvSpPr>
        <p:spPr>
          <a:xfrm>
            <a:off x="636180" y="170269"/>
            <a:ext cx="11121657" cy="751350"/>
          </a:xfrm>
        </p:spPr>
        <p:txBody>
          <a:bodyPr>
            <a:normAutofit/>
          </a:bodyPr>
          <a:lstStyle/>
          <a:p>
            <a:r>
              <a:rPr lang="en-US" dirty="0">
                <a:ea typeface="Calibri"/>
                <a:cs typeface="Calibri"/>
              </a:rPr>
              <a:t>Background and Instructions (continued) </a:t>
            </a:r>
          </a:p>
        </p:txBody>
      </p:sp>
      <p:sp>
        <p:nvSpPr>
          <p:cNvPr id="3" name="Content Placeholder 2">
            <a:extLst>
              <a:ext uri="{FF2B5EF4-FFF2-40B4-BE49-F238E27FC236}">
                <a16:creationId xmlns:a16="http://schemas.microsoft.com/office/drawing/2014/main" id="{2FED6F1E-1B07-5634-DB26-6BDE84C3EAB1}"/>
              </a:ext>
            </a:extLst>
          </p:cNvPr>
          <p:cNvSpPr>
            <a:spLocks noGrp="1"/>
          </p:cNvSpPr>
          <p:nvPr>
            <p:ph idx="1"/>
          </p:nvPr>
        </p:nvSpPr>
        <p:spPr>
          <a:xfrm>
            <a:off x="636180" y="1000788"/>
            <a:ext cx="7070906" cy="4923183"/>
          </a:xfrm>
        </p:spPr>
        <p:txBody>
          <a:bodyPr lIns="91440" tIns="45720" rIns="91440" bIns="45720" anchor="t"/>
          <a:lstStyle/>
          <a:p>
            <a:pPr marL="355600" marR="53975" indent="-342900">
              <a:spcBef>
                <a:spcPts val="30"/>
              </a:spcBef>
              <a:spcAft>
                <a:spcPts val="600"/>
              </a:spcAft>
            </a:pPr>
            <a:r>
              <a:rPr lang="en-US" sz="2200" b="1" spc="95" dirty="0">
                <a:ea typeface="Open Sans"/>
                <a:cs typeface="Open Sans"/>
              </a:rPr>
              <a:t>What data does the ARD committee need to consider t</a:t>
            </a:r>
            <a:r>
              <a:rPr lang="en-US" sz="2200" b="1" spc="95" dirty="0">
                <a:ea typeface="Open Sans"/>
                <a:cs typeface="Calibri"/>
              </a:rPr>
              <a:t>o determine a student's eligibility for STAAR Alternate 2</a:t>
            </a:r>
            <a:r>
              <a:rPr lang="en-US" sz="2200" b="1" spc="95" dirty="0">
                <a:ea typeface="Open Sans"/>
                <a:cs typeface="Open Sans"/>
              </a:rPr>
              <a:t>? </a:t>
            </a:r>
            <a:endParaRPr lang="en-US" sz="2200" b="1" spc="95" dirty="0">
              <a:ea typeface="Open Sans" panose="020B0606030504020204" pitchFamily="34" charset="0"/>
              <a:cs typeface="Open Sans" panose="020B0606030504020204" pitchFamily="34" charset="0"/>
            </a:endParaRPr>
          </a:p>
          <a:p>
            <a:pPr marL="347345" marR="53975" lvl="1" indent="0">
              <a:spcBef>
                <a:spcPts val="30"/>
              </a:spcBef>
              <a:buNone/>
            </a:pPr>
            <a:r>
              <a:rPr lang="en-US" sz="1800" spc="95" dirty="0">
                <a:solidFill>
                  <a:schemeClr val="tx1"/>
                </a:solidFill>
                <a:ea typeface="Open Sans"/>
                <a:cs typeface="Open Sans"/>
              </a:rPr>
              <a:t>T</a:t>
            </a:r>
            <a:r>
              <a:rPr lang="en-US" sz="1800" spc="95" dirty="0">
                <a:solidFill>
                  <a:schemeClr val="tx1"/>
                </a:solidFill>
                <a:ea typeface="Open Sans"/>
                <a:cs typeface="Calibri"/>
              </a:rPr>
              <a:t>o determine a student's eligibility, t</a:t>
            </a:r>
            <a:r>
              <a:rPr lang="en-US" sz="1800" spc="95" dirty="0">
                <a:solidFill>
                  <a:schemeClr val="tx1"/>
                </a:solidFill>
                <a:ea typeface="Open Sans"/>
                <a:cs typeface="Open Sans"/>
              </a:rPr>
              <a:t>he ARD committee must review the participation requirements against the supporting documentation within the student’s individualized education program (IEP), such as the present levels of academic achievement and functional performance (PLAAFP). </a:t>
            </a:r>
            <a:endParaRPr lang="en-US" sz="1800" spc="95" dirty="0">
              <a:solidFill>
                <a:schemeClr val="tx1"/>
              </a:solidFill>
              <a:ea typeface="Open Sans" panose="020B0606030504020204" pitchFamily="34" charset="0"/>
              <a:cs typeface="Open Sans" panose="020B0606030504020204" pitchFamily="34" charset="0"/>
            </a:endParaRPr>
          </a:p>
          <a:p>
            <a:pPr marL="347345" marR="53975" lvl="1" indent="0">
              <a:spcBef>
                <a:spcPts val="30"/>
              </a:spcBef>
              <a:buNone/>
            </a:pPr>
            <a:endParaRPr lang="en-US" sz="1800" spc="95" dirty="0">
              <a:solidFill>
                <a:schemeClr val="tx1"/>
              </a:solidFill>
              <a:ea typeface="Open Sans" panose="020B0606030504020204" pitchFamily="34" charset="0"/>
              <a:cs typeface="Open Sans" panose="020B0606030504020204" pitchFamily="34" charset="0"/>
            </a:endParaRPr>
          </a:p>
          <a:p>
            <a:pPr marL="355600" marR="53975" indent="-342900">
              <a:spcBef>
                <a:spcPts val="30"/>
              </a:spcBef>
              <a:spcAft>
                <a:spcPts val="600"/>
              </a:spcAft>
            </a:pPr>
            <a:r>
              <a:rPr lang="en-US" sz="2200" b="1" spc="95" dirty="0">
                <a:ea typeface="Open Sans"/>
                <a:cs typeface="Open Sans"/>
              </a:rPr>
              <a:t>Is there other data or documentation that an ARD committee may consider? </a:t>
            </a:r>
            <a:endParaRPr lang="en-US" sz="2200" b="1" spc="95" dirty="0">
              <a:ea typeface="Open Sans" panose="020B0606030504020204" pitchFamily="34" charset="0"/>
              <a:cs typeface="Open Sans" panose="020B0606030504020204" pitchFamily="34" charset="0"/>
            </a:endParaRPr>
          </a:p>
          <a:p>
            <a:pPr marL="347345" marR="53975" lvl="1" indent="0">
              <a:spcBef>
                <a:spcPts val="30"/>
              </a:spcBef>
              <a:buNone/>
            </a:pPr>
            <a:r>
              <a:rPr lang="en-US" sz="1800" spc="95" dirty="0">
                <a:solidFill>
                  <a:schemeClr val="tx1"/>
                </a:solidFill>
                <a:ea typeface="Open Sans"/>
                <a:cs typeface="Open Sans"/>
              </a:rPr>
              <a:t>Yes. Documentation is not limited to the student’s full individual evaluation (FIE) or PLAAFP. The ARD committee may also consider other sources of evidence such as parent and teacher observations and data, the student's goals and objectives, and progress monitoring data. For additional sources of evidence that may be used, refer to the </a:t>
            </a:r>
            <a:r>
              <a:rPr lang="en-US" sz="1800" spc="95" dirty="0">
                <a:solidFill>
                  <a:schemeClr val="tx1"/>
                </a:solidFill>
                <a:ea typeface="Open Sans"/>
                <a:cs typeface="Open Sans"/>
                <a:hlinkClick r:id="rId3"/>
              </a:rPr>
              <a:t>Companion Document</a:t>
            </a:r>
            <a:r>
              <a:rPr lang="en-US" sz="1800" spc="95" dirty="0">
                <a:solidFill>
                  <a:schemeClr val="tx1"/>
                </a:solidFill>
                <a:ea typeface="Open Sans"/>
                <a:cs typeface="Open Sans"/>
              </a:rPr>
              <a:t>. </a:t>
            </a:r>
          </a:p>
        </p:txBody>
      </p:sp>
      <p:sp>
        <p:nvSpPr>
          <p:cNvPr id="4" name="Slide Number Placeholder 3">
            <a:extLst>
              <a:ext uri="{FF2B5EF4-FFF2-40B4-BE49-F238E27FC236}">
                <a16:creationId xmlns:a16="http://schemas.microsoft.com/office/drawing/2014/main" id="{4F91EF16-9716-E440-15BD-E29ADEB4D357}"/>
              </a:ext>
            </a:extLst>
          </p:cNvPr>
          <p:cNvSpPr>
            <a:spLocks noGrp="1"/>
          </p:cNvSpPr>
          <p:nvPr>
            <p:ph type="sldNum" sz="quarter" idx="4"/>
          </p:nvPr>
        </p:nvSpPr>
        <p:spPr/>
        <p:txBody>
          <a:bodyPr/>
          <a:lstStyle/>
          <a:p>
            <a:fld id="{69C126A4-BD19-47E2-8A0E-0DE1B9D8C925}" type="slidenum">
              <a:rPr lang="en-US" smtClean="0"/>
              <a:pPr/>
              <a:t>17</a:t>
            </a:fld>
            <a:endParaRPr lang="en-US"/>
          </a:p>
        </p:txBody>
      </p:sp>
      <p:pic>
        <p:nvPicPr>
          <p:cNvPr id="10" name="Picture 9" descr="It is a screenshot of the first page of the revised STAAR Alternate 2 participation requirements. ">
            <a:extLst>
              <a:ext uri="{FF2B5EF4-FFF2-40B4-BE49-F238E27FC236}">
                <a16:creationId xmlns:a16="http://schemas.microsoft.com/office/drawing/2014/main" id="{7459598E-4CF8-8447-C1B3-3BD1977459A3}"/>
              </a:ext>
            </a:extLst>
          </p:cNvPr>
          <p:cNvPicPr>
            <a:picLocks noChangeAspect="1"/>
          </p:cNvPicPr>
          <p:nvPr/>
        </p:nvPicPr>
        <p:blipFill>
          <a:blip r:embed="rId4"/>
          <a:stretch>
            <a:fillRect/>
          </a:stretch>
        </p:blipFill>
        <p:spPr>
          <a:xfrm>
            <a:off x="8506884" y="1119671"/>
            <a:ext cx="2836031" cy="3703982"/>
          </a:xfrm>
          <a:prstGeom prst="rect">
            <a:avLst/>
          </a:prstGeom>
        </p:spPr>
      </p:pic>
      <p:pic>
        <p:nvPicPr>
          <p:cNvPr id="11" name="Picture 10" descr="It is a screenshot of the background and instructions section of the revised STAAR Alternate 2 participation requirements. ">
            <a:extLst>
              <a:ext uri="{FF2B5EF4-FFF2-40B4-BE49-F238E27FC236}">
                <a16:creationId xmlns:a16="http://schemas.microsoft.com/office/drawing/2014/main" id="{5B4C4E94-8D59-8002-15C3-904BDF285F71}"/>
              </a:ext>
            </a:extLst>
          </p:cNvPr>
          <p:cNvPicPr>
            <a:picLocks noChangeAspect="1"/>
          </p:cNvPicPr>
          <p:nvPr/>
        </p:nvPicPr>
        <p:blipFill rotWithShape="1">
          <a:blip r:embed="rId5"/>
          <a:srcRect l="23800" t="34729" r="38520" b="35934"/>
          <a:stretch/>
        </p:blipFill>
        <p:spPr bwMode="auto">
          <a:xfrm>
            <a:off x="7991473" y="1878115"/>
            <a:ext cx="3962402" cy="17354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93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F57B-FB2F-3715-0AE3-36BBC20CF94E}"/>
              </a:ext>
            </a:extLst>
          </p:cNvPr>
          <p:cNvSpPr>
            <a:spLocks noGrp="1"/>
          </p:cNvSpPr>
          <p:nvPr>
            <p:ph type="title"/>
          </p:nvPr>
        </p:nvSpPr>
        <p:spPr>
          <a:xfrm>
            <a:off x="603523" y="163126"/>
            <a:ext cx="11121657" cy="751350"/>
          </a:xfrm>
        </p:spPr>
        <p:txBody>
          <a:bodyPr>
            <a:normAutofit/>
          </a:bodyPr>
          <a:lstStyle/>
          <a:p>
            <a:r>
              <a:rPr lang="en-US" dirty="0"/>
              <a:t>Step I: Determining Eligibility</a:t>
            </a:r>
          </a:p>
        </p:txBody>
      </p:sp>
      <p:sp>
        <p:nvSpPr>
          <p:cNvPr id="9" name="Content Placeholder 8">
            <a:extLst>
              <a:ext uri="{FF2B5EF4-FFF2-40B4-BE49-F238E27FC236}">
                <a16:creationId xmlns:a16="http://schemas.microsoft.com/office/drawing/2014/main" id="{A1D7BBD5-983D-28B4-068B-504CE5B32B01}"/>
              </a:ext>
            </a:extLst>
          </p:cNvPr>
          <p:cNvSpPr>
            <a:spLocks noGrp="1"/>
          </p:cNvSpPr>
          <p:nvPr>
            <p:ph idx="1"/>
          </p:nvPr>
        </p:nvSpPr>
        <p:spPr>
          <a:xfrm>
            <a:off x="603523" y="912771"/>
            <a:ext cx="10423706" cy="751350"/>
          </a:xfrm>
        </p:spPr>
        <p:txBody>
          <a:bodyPr lIns="91440" tIns="45720" rIns="91440" bIns="45720" anchor="t"/>
          <a:lstStyle/>
          <a:p>
            <a:pPr marL="0" indent="0">
              <a:buNone/>
            </a:pPr>
            <a:r>
              <a:rPr lang="en-US" dirty="0">
                <a:cs typeface="Open Sans"/>
              </a:rPr>
              <a:t>Step I</a:t>
            </a:r>
            <a:r>
              <a:rPr lang="en-US" b="1" dirty="0">
                <a:solidFill>
                  <a:schemeClr val="tx1"/>
                </a:solidFill>
                <a:cs typeface="Open Sans"/>
              </a:rPr>
              <a:t> </a:t>
            </a:r>
            <a:r>
              <a:rPr lang="en-US" dirty="0">
                <a:cs typeface="Open Sans"/>
              </a:rPr>
              <a:t>includes two statements to determine if the ARD committee should proceed to Step II. </a:t>
            </a:r>
          </a:p>
          <a:p>
            <a:pPr marL="0" indent="0">
              <a:buNone/>
            </a:pPr>
            <a:endParaRPr lang="en-US" dirty="0"/>
          </a:p>
        </p:txBody>
      </p:sp>
      <p:pic>
        <p:nvPicPr>
          <p:cNvPr id="14" name="Picture 13" descr="It is a screenshot of the first two questions of the revised STAAR Alternate 2 participation requirements which are found in Step I of the requirements. ">
            <a:extLst>
              <a:ext uri="{FF2B5EF4-FFF2-40B4-BE49-F238E27FC236}">
                <a16:creationId xmlns:a16="http://schemas.microsoft.com/office/drawing/2014/main" id="{91571ADD-4BB7-98BC-035F-41C74C38526D}"/>
              </a:ext>
            </a:extLst>
          </p:cNvPr>
          <p:cNvPicPr>
            <a:picLocks noChangeAspect="1"/>
          </p:cNvPicPr>
          <p:nvPr/>
        </p:nvPicPr>
        <p:blipFill rotWithShape="1">
          <a:blip r:embed="rId3"/>
          <a:srcRect l="7110" t="27157" r="9828" b="13995"/>
          <a:stretch/>
        </p:blipFill>
        <p:spPr bwMode="auto">
          <a:xfrm>
            <a:off x="1061849" y="1892784"/>
            <a:ext cx="10080795" cy="4010241"/>
          </a:xfrm>
          <a:prstGeom prst="rect">
            <a:avLst/>
          </a:prstGeom>
          <a:ln w="12700">
            <a:solidFill>
              <a:schemeClr val="accent1"/>
            </a:solid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D70CEAD-C423-67D6-E0BF-1812A1EABCD6}"/>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3678376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8F6F-B180-3D96-8BA0-40927FBD769E}"/>
              </a:ext>
            </a:extLst>
          </p:cNvPr>
          <p:cNvSpPr>
            <a:spLocks noGrp="1"/>
          </p:cNvSpPr>
          <p:nvPr>
            <p:ph type="title"/>
          </p:nvPr>
        </p:nvSpPr>
        <p:spPr>
          <a:xfrm>
            <a:off x="563938" y="143334"/>
            <a:ext cx="11121657" cy="751350"/>
          </a:xfrm>
        </p:spPr>
        <p:txBody>
          <a:bodyPr>
            <a:normAutofit/>
          </a:bodyPr>
          <a:lstStyle/>
          <a:p>
            <a:r>
              <a:rPr lang="en-US" dirty="0"/>
              <a:t>Step II: Determining Eligibility</a:t>
            </a:r>
          </a:p>
        </p:txBody>
      </p:sp>
      <p:grpSp>
        <p:nvGrpSpPr>
          <p:cNvPr id="9" name="Group 8" descr="These are two screenshots of the eight rows of criteria in the revised STAAR Alternate 2 participation requirements. ">
            <a:extLst>
              <a:ext uri="{FF2B5EF4-FFF2-40B4-BE49-F238E27FC236}">
                <a16:creationId xmlns:a16="http://schemas.microsoft.com/office/drawing/2014/main" id="{51A80FB3-A1A6-08AF-4268-1A9901594DD5}"/>
              </a:ext>
            </a:extLst>
          </p:cNvPr>
          <p:cNvGrpSpPr/>
          <p:nvPr/>
        </p:nvGrpSpPr>
        <p:grpSpPr>
          <a:xfrm>
            <a:off x="4419132" y="1677810"/>
            <a:ext cx="2908277" cy="3490512"/>
            <a:chOff x="3727995" y="1053754"/>
            <a:chExt cx="3739606" cy="5030813"/>
          </a:xfrm>
        </p:grpSpPr>
        <p:pic>
          <p:nvPicPr>
            <p:cNvPr id="7" name="Picture 6">
              <a:extLst>
                <a:ext uri="{FF2B5EF4-FFF2-40B4-BE49-F238E27FC236}">
                  <a16:creationId xmlns:a16="http://schemas.microsoft.com/office/drawing/2014/main" id="{F6634DD7-8893-5CEA-CE2F-EC388BD7CEF7}"/>
                </a:ext>
              </a:extLst>
            </p:cNvPr>
            <p:cNvPicPr>
              <a:picLocks noChangeAspect="1"/>
            </p:cNvPicPr>
            <p:nvPr/>
          </p:nvPicPr>
          <p:blipFill rotWithShape="1">
            <a:blip r:embed="rId2"/>
            <a:srcRect l="14678" t="41026" r="13652" b="20984"/>
            <a:stretch/>
          </p:blipFill>
          <p:spPr bwMode="auto">
            <a:xfrm>
              <a:off x="3727995" y="1053754"/>
              <a:ext cx="3739606" cy="128966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A4567EE-445A-A122-9CB3-F1610ACA1396}"/>
                </a:ext>
              </a:extLst>
            </p:cNvPr>
            <p:cNvPicPr>
              <a:picLocks noChangeAspect="1"/>
            </p:cNvPicPr>
            <p:nvPr/>
          </p:nvPicPr>
          <p:blipFill rotWithShape="1">
            <a:blip r:embed="rId3"/>
            <a:srcRect l="28452" t="18354" r="30211" b="5341"/>
            <a:stretch/>
          </p:blipFill>
          <p:spPr bwMode="auto">
            <a:xfrm>
              <a:off x="3796212" y="2343422"/>
              <a:ext cx="3603172" cy="3741145"/>
            </a:xfrm>
            <a:prstGeom prst="rect">
              <a:avLst/>
            </a:prstGeom>
            <a:ln w="12700">
              <a:solidFill>
                <a:schemeClr val="accent1"/>
              </a:solidFill>
            </a:ln>
            <a:extLst>
              <a:ext uri="{53640926-AAD7-44D8-BBD7-CCE9431645EC}">
                <a14:shadowObscured xmlns:a14="http://schemas.microsoft.com/office/drawing/2010/main"/>
              </a:ext>
            </a:extLst>
          </p:spPr>
        </p:pic>
      </p:grpSp>
      <p:grpSp>
        <p:nvGrpSpPr>
          <p:cNvPr id="21" name="Group 20" descr="It is a text box with an arrow point to the eligibility criteria which notes that the information selected on the 8 rows of eligibility criteria means that it has been noted in the student's IEP. ">
            <a:extLst>
              <a:ext uri="{FF2B5EF4-FFF2-40B4-BE49-F238E27FC236}">
                <a16:creationId xmlns:a16="http://schemas.microsoft.com/office/drawing/2014/main" id="{4D27B290-9DEE-A44A-D858-C71F4D0DB7A6}"/>
              </a:ext>
            </a:extLst>
          </p:cNvPr>
          <p:cNvGrpSpPr/>
          <p:nvPr/>
        </p:nvGrpSpPr>
        <p:grpSpPr>
          <a:xfrm>
            <a:off x="6202398" y="897467"/>
            <a:ext cx="5285784" cy="707886"/>
            <a:chOff x="5845629" y="936490"/>
            <a:chExt cx="5285784" cy="707886"/>
          </a:xfrm>
        </p:grpSpPr>
        <p:sp>
          <p:nvSpPr>
            <p:cNvPr id="18" name="TextBox 17">
              <a:extLst>
                <a:ext uri="{FF2B5EF4-FFF2-40B4-BE49-F238E27FC236}">
                  <a16:creationId xmlns:a16="http://schemas.microsoft.com/office/drawing/2014/main" id="{5BAE4064-1388-93C9-5F25-3787636B4816}"/>
                </a:ext>
              </a:extLst>
            </p:cNvPr>
            <p:cNvSpPr txBox="1"/>
            <p:nvPr/>
          </p:nvSpPr>
          <p:spPr>
            <a:xfrm>
              <a:off x="6902416" y="936490"/>
              <a:ext cx="4228997" cy="707886"/>
            </a:xfrm>
            <a:prstGeom prst="rect">
              <a:avLst/>
            </a:prstGeom>
            <a:noFill/>
            <a:ln>
              <a:solidFill>
                <a:schemeClr val="tx1"/>
              </a:solidFill>
              <a:prstDash val="dash"/>
            </a:ln>
          </p:spPr>
          <p:txBody>
            <a:bodyPr wrap="square" lIns="91440" tIns="45720" rIns="91440" bIns="45720" rtlCol="0" anchor="t">
              <a:spAutoFit/>
            </a:bodyPr>
            <a:lstStyle/>
            <a:p>
              <a:r>
                <a:rPr lang="en-US" sz="2000" i="1"/>
                <a:t>The information selected means that it is documented in the student’s IEP. </a:t>
              </a:r>
              <a:endParaRPr lang="en-US" i="1"/>
            </a:p>
          </p:txBody>
        </p:sp>
        <p:cxnSp>
          <p:nvCxnSpPr>
            <p:cNvPr id="20" name="Straight Arrow Connector 19">
              <a:extLst>
                <a:ext uri="{FF2B5EF4-FFF2-40B4-BE49-F238E27FC236}">
                  <a16:creationId xmlns:a16="http://schemas.microsoft.com/office/drawing/2014/main" id="{45602621-1FE3-E035-E8C2-920C81BD7104}"/>
                </a:ext>
              </a:extLst>
            </p:cNvPr>
            <p:cNvCxnSpPr>
              <a:cxnSpLocks/>
              <a:stCxn id="18" idx="1"/>
            </p:cNvCxnSpPr>
            <p:nvPr/>
          </p:nvCxnSpPr>
          <p:spPr>
            <a:xfrm flipH="1">
              <a:off x="5845629" y="1290433"/>
              <a:ext cx="1056787" cy="35057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Left Brace 11">
            <a:extLst>
              <a:ext uri="{FF2B5EF4-FFF2-40B4-BE49-F238E27FC236}">
                <a16:creationId xmlns:a16="http://schemas.microsoft.com/office/drawing/2014/main" id="{06F18FD0-7F06-9393-92EE-D17CDEB00148}"/>
              </a:ext>
              <a:ext uri="{C183D7F6-B498-43B3-948B-1728B52AA6E4}">
                <adec:decorative xmlns:adec="http://schemas.microsoft.com/office/drawing/2017/decorative" val="1"/>
              </a:ext>
            </a:extLst>
          </p:cNvPr>
          <p:cNvSpPr/>
          <p:nvPr/>
        </p:nvSpPr>
        <p:spPr>
          <a:xfrm>
            <a:off x="3727487" y="1835688"/>
            <a:ext cx="614139" cy="32540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descr="It is a text box stating that The ARD committee must review the criteria in each row in this section regarding the student’s access to enrolled grade-level curriculum and adaptive behavior skills and check the box that is most applicable to the student. &#10;">
            <a:extLst>
              <a:ext uri="{FF2B5EF4-FFF2-40B4-BE49-F238E27FC236}">
                <a16:creationId xmlns:a16="http://schemas.microsoft.com/office/drawing/2014/main" id="{EC28145B-9C30-06A1-A8CF-5AF07343677E}"/>
              </a:ext>
            </a:extLst>
          </p:cNvPr>
          <p:cNvSpPr>
            <a:spLocks noGrp="1"/>
          </p:cNvSpPr>
          <p:nvPr>
            <p:ph idx="1"/>
          </p:nvPr>
        </p:nvSpPr>
        <p:spPr>
          <a:xfrm>
            <a:off x="651266" y="2085837"/>
            <a:ext cx="3019986" cy="2874296"/>
          </a:xfrm>
          <a:noFill/>
          <a:ln>
            <a:solidFill>
              <a:schemeClr val="tx1"/>
            </a:solidFill>
            <a:prstDash val="dash"/>
          </a:ln>
        </p:spPr>
        <p:txBody>
          <a:bodyPr lIns="91440" tIns="45720" rIns="91440" bIns="45720" anchor="t"/>
          <a:lstStyle/>
          <a:p>
            <a:pPr marL="0" indent="0">
              <a:buNone/>
            </a:pPr>
            <a:r>
              <a:rPr lang="en-US" sz="2000" i="1" dirty="0">
                <a:solidFill>
                  <a:sysClr val="windowText" lastClr="000000"/>
                </a:solidFill>
                <a:latin typeface="Calibri"/>
                <a:cs typeface="Calibri"/>
              </a:rPr>
              <a:t>The ARD committee must </a:t>
            </a:r>
            <a:r>
              <a:rPr lang="en-US" sz="2000" b="0" i="1" u="none" strike="noStrike" baseline="0" dirty="0">
                <a:solidFill>
                  <a:sysClr val="windowText" lastClr="000000"/>
                </a:solidFill>
                <a:latin typeface="Calibri"/>
                <a:cs typeface="Calibri"/>
              </a:rPr>
              <a:t>review the criteria in each row in this section regarding the student’s access to enrolled grade-level curriculum and adaptive behavior skills and check the box that is most applicable to the student</a:t>
            </a:r>
            <a:r>
              <a:rPr lang="en-US" sz="2000" b="0" u="none" strike="noStrike" baseline="0" dirty="0">
                <a:solidFill>
                  <a:sysClr val="windowText" lastClr="000000"/>
                </a:solidFill>
                <a:latin typeface="Calibri"/>
                <a:cs typeface="Calibri"/>
              </a:rPr>
              <a:t>.</a:t>
            </a:r>
            <a:r>
              <a:rPr lang="en-US" sz="2000" dirty="0">
                <a:solidFill>
                  <a:sysClr val="windowText" lastClr="000000"/>
                </a:solidFill>
                <a:latin typeface="Calibri"/>
                <a:cs typeface="Calibri"/>
              </a:rPr>
              <a:t> </a:t>
            </a:r>
            <a:endParaRPr lang="en-US" sz="1800" b="0" u="none" strike="noStrike" baseline="0" dirty="0">
              <a:solidFill>
                <a:sysClr val="windowText" lastClr="000000"/>
              </a:solidFill>
              <a:latin typeface="Calibri" panose="020F0502020204030204" pitchFamily="34" charset="0"/>
            </a:endParaRPr>
          </a:p>
        </p:txBody>
      </p:sp>
      <p:sp>
        <p:nvSpPr>
          <p:cNvPr id="13" name="Right Brace 12">
            <a:extLst>
              <a:ext uri="{FF2B5EF4-FFF2-40B4-BE49-F238E27FC236}">
                <a16:creationId xmlns:a16="http://schemas.microsoft.com/office/drawing/2014/main" id="{556C5650-BF25-DD57-694F-E7CE85109F8C}"/>
              </a:ext>
              <a:ext uri="{C183D7F6-B498-43B3-948B-1728B52AA6E4}">
                <adec:decorative xmlns:adec="http://schemas.microsoft.com/office/drawing/2017/decorative" val="1"/>
              </a:ext>
            </a:extLst>
          </p:cNvPr>
          <p:cNvSpPr/>
          <p:nvPr/>
        </p:nvSpPr>
        <p:spPr>
          <a:xfrm>
            <a:off x="7268469" y="1770697"/>
            <a:ext cx="499208" cy="3304739"/>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Content Placeholder 2" descr="It is a text box that states that One box must be checked in each of the 8 rows eligibility criteria in the participation requirements. ">
            <a:extLst>
              <a:ext uri="{FF2B5EF4-FFF2-40B4-BE49-F238E27FC236}">
                <a16:creationId xmlns:a16="http://schemas.microsoft.com/office/drawing/2014/main" id="{1F175E7C-DCBB-9F89-D46E-C1FBE721B8F8}"/>
              </a:ext>
            </a:extLst>
          </p:cNvPr>
          <p:cNvSpPr txBox="1">
            <a:spLocks/>
          </p:cNvSpPr>
          <p:nvPr/>
        </p:nvSpPr>
        <p:spPr>
          <a:xfrm>
            <a:off x="7823412" y="3105606"/>
            <a:ext cx="3064179" cy="646331"/>
          </a:xfrm>
          <a:prstGeom prst="rect">
            <a:avLst/>
          </a:prstGeom>
          <a:noFill/>
          <a:ln>
            <a:solidFill>
              <a:schemeClr val="tx1"/>
            </a:solidFill>
            <a:prstDash val="dash"/>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i="1" u="none" strike="noStrike" baseline="0">
                <a:solidFill>
                  <a:schemeClr val="tx1"/>
                </a:solidFill>
                <a:latin typeface="Calibri"/>
                <a:cs typeface="Calibri"/>
              </a:rPr>
              <a:t>One box must be checked in each of the eight rows.</a:t>
            </a:r>
            <a:r>
              <a:rPr lang="en-US" sz="1800" i="1">
                <a:solidFill>
                  <a:schemeClr val="tx1"/>
                </a:solidFill>
                <a:latin typeface="Calibri"/>
                <a:cs typeface="Calibri"/>
              </a:rPr>
              <a:t> </a:t>
            </a:r>
            <a:endParaRPr lang="en-US" sz="1800" b="0" i="1" u="none" strike="noStrike" baseline="0">
              <a:solidFill>
                <a:schemeClr val="tx1"/>
              </a:solidFill>
              <a:latin typeface="Calibri" panose="020F0502020204030204" pitchFamily="34" charset="0"/>
            </a:endParaRPr>
          </a:p>
          <a:p>
            <a:pPr marL="0" indent="0">
              <a:buNone/>
            </a:pPr>
            <a:endParaRPr lang="en-US" sz="2000">
              <a:solidFill>
                <a:sysClr val="windowText" lastClr="000000"/>
              </a:solidFill>
              <a:latin typeface="Calibri" panose="020F0502020204030204" pitchFamily="34" charset="0"/>
              <a:cs typeface="Calibri"/>
            </a:endParaRPr>
          </a:p>
        </p:txBody>
      </p:sp>
      <p:grpSp>
        <p:nvGrpSpPr>
          <p:cNvPr id="30" name="Group 29" descr="It is a text box stating that If after reviewing all available data the committee is struggling to decide between Column 1 and Column 2, presume competence and select the criteria in Column 1.">
            <a:extLst>
              <a:ext uri="{FF2B5EF4-FFF2-40B4-BE49-F238E27FC236}">
                <a16:creationId xmlns:a16="http://schemas.microsoft.com/office/drawing/2014/main" id="{D471AE12-72C6-979D-4F8D-E5E4B51FEA5B}"/>
              </a:ext>
            </a:extLst>
          </p:cNvPr>
          <p:cNvGrpSpPr/>
          <p:nvPr/>
        </p:nvGrpSpPr>
        <p:grpSpPr>
          <a:xfrm>
            <a:off x="3151657" y="5008333"/>
            <a:ext cx="8802218" cy="964179"/>
            <a:chOff x="3151657" y="5072229"/>
            <a:chExt cx="8802218" cy="964179"/>
          </a:xfrm>
        </p:grpSpPr>
        <p:sp>
          <p:nvSpPr>
            <p:cNvPr id="22" name="TextBox 21">
              <a:extLst>
                <a:ext uri="{FF2B5EF4-FFF2-40B4-BE49-F238E27FC236}">
                  <a16:creationId xmlns:a16="http://schemas.microsoft.com/office/drawing/2014/main" id="{D9640B03-6B91-D05D-ADCA-E9D4EFDA1806}"/>
                </a:ext>
              </a:extLst>
            </p:cNvPr>
            <p:cNvSpPr txBox="1"/>
            <p:nvPr/>
          </p:nvSpPr>
          <p:spPr>
            <a:xfrm>
              <a:off x="3151657" y="5328522"/>
              <a:ext cx="8802218" cy="707886"/>
            </a:xfrm>
            <a:prstGeom prst="rect">
              <a:avLst/>
            </a:prstGeom>
            <a:noFill/>
            <a:ln>
              <a:solidFill>
                <a:schemeClr val="tx1"/>
              </a:solidFill>
              <a:prstDash val="dash"/>
            </a:ln>
          </p:spPr>
          <p:txBody>
            <a:bodyPr wrap="square" lIns="91440" tIns="45720" rIns="91440" bIns="45720" rtlCol="0" anchor="t">
              <a:spAutoFit/>
            </a:bodyPr>
            <a:lstStyle/>
            <a:p>
              <a:r>
                <a:rPr lang="en-US" sz="2000" b="0" i="1" u="none" strike="noStrike" baseline="0" dirty="0">
                  <a:latin typeface="Calibri"/>
                  <a:cs typeface="Calibri"/>
                </a:rPr>
                <a:t>If after reviewing all available data the committee is struggling to decide between Column 1 and Column 2, presume competence and select the criteria in Column 1.</a:t>
              </a:r>
              <a:r>
                <a:rPr lang="en-US" sz="2000" i="1" dirty="0">
                  <a:latin typeface="Calibri"/>
                  <a:cs typeface="Calibri"/>
                </a:rPr>
                <a:t> </a:t>
              </a:r>
              <a:endParaRPr lang="en-US" sz="2000" i="1" dirty="0"/>
            </a:p>
          </p:txBody>
        </p:sp>
        <p:cxnSp>
          <p:nvCxnSpPr>
            <p:cNvPr id="24" name="Straight Arrow Connector 23">
              <a:extLst>
                <a:ext uri="{FF2B5EF4-FFF2-40B4-BE49-F238E27FC236}">
                  <a16:creationId xmlns:a16="http://schemas.microsoft.com/office/drawing/2014/main" id="{E76E8A6B-B052-9BC1-CA57-23CFA3219B1B}"/>
                </a:ext>
              </a:extLst>
            </p:cNvPr>
            <p:cNvCxnSpPr>
              <a:cxnSpLocks/>
            </p:cNvCxnSpPr>
            <p:nvPr/>
          </p:nvCxnSpPr>
          <p:spPr>
            <a:xfrm flipH="1" flipV="1">
              <a:off x="5236029" y="5072229"/>
              <a:ext cx="729342" cy="25629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96AB9651-8BB7-72E3-F84A-6E758DFC84B3}"/>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157744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3E3ABC-074D-B054-75E3-A4DE3F17F210}"/>
              </a:ext>
            </a:extLst>
          </p:cNvPr>
          <p:cNvSpPr>
            <a:spLocks noGrp="1"/>
          </p:cNvSpPr>
          <p:nvPr>
            <p:ph type="title"/>
          </p:nvPr>
        </p:nvSpPr>
        <p:spPr/>
        <p:txBody>
          <a:bodyPr/>
          <a:lstStyle/>
          <a:p>
            <a:r>
              <a:rPr lang="en-US" dirty="0"/>
              <a:t>Webinar Norms</a:t>
            </a:r>
          </a:p>
        </p:txBody>
      </p:sp>
      <p:sp>
        <p:nvSpPr>
          <p:cNvPr id="10" name="Content Placeholder 9">
            <a:extLst>
              <a:ext uri="{FF2B5EF4-FFF2-40B4-BE49-F238E27FC236}">
                <a16:creationId xmlns:a16="http://schemas.microsoft.com/office/drawing/2014/main" id="{9D5F6A49-4DB0-ADFF-555D-783102E8D9C5}"/>
              </a:ext>
            </a:extLst>
          </p:cNvPr>
          <p:cNvSpPr txBox="1">
            <a:spLocks noGrp="1"/>
          </p:cNvSpPr>
          <p:nvPr>
            <p:ph idx="1"/>
          </p:nvPr>
        </p:nvSpPr>
        <p:spPr>
          <a:xfrm>
            <a:off x="712380" y="1495651"/>
            <a:ext cx="4718304" cy="4483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Arial"/>
              <a:buChar char="•"/>
            </a:pPr>
            <a:r>
              <a:rPr lang="en-US" sz="2800" dirty="0">
                <a:solidFill>
                  <a:schemeClr val="accent1"/>
                </a:solidFill>
                <a:cs typeface="Calibri"/>
              </a:rPr>
              <a:t>Please make sure to keep your microphones muted.  </a:t>
            </a:r>
          </a:p>
          <a:p>
            <a:pPr marL="285750" indent="-285750">
              <a:buClr>
                <a:schemeClr val="accent1"/>
              </a:buClr>
              <a:buFont typeface="Arial"/>
              <a:buChar char="•"/>
            </a:pPr>
            <a:endParaRPr lang="en-US" sz="2800" dirty="0">
              <a:solidFill>
                <a:schemeClr val="accent1"/>
              </a:solidFill>
              <a:cs typeface="Calibri"/>
            </a:endParaRPr>
          </a:p>
          <a:p>
            <a:pPr marL="285750" indent="-285750">
              <a:buClr>
                <a:schemeClr val="accent1"/>
              </a:buClr>
              <a:buFont typeface="Arial"/>
              <a:buChar char="•"/>
            </a:pPr>
            <a:r>
              <a:rPr lang="en-US" sz="2800" dirty="0">
                <a:solidFill>
                  <a:schemeClr val="accent1"/>
                </a:solidFill>
                <a:ea typeface="Calibri"/>
                <a:cs typeface="Calibri"/>
              </a:rPr>
              <a:t>Please send questions through the Q/A function. TEA is producing an FAQ document that will be posted soon.</a:t>
            </a:r>
          </a:p>
          <a:p>
            <a:pPr marL="0" indent="0">
              <a:buClr>
                <a:schemeClr val="accent1"/>
              </a:buClr>
              <a:buNone/>
            </a:pPr>
            <a:endParaRPr lang="en-US" sz="2800" dirty="0">
              <a:solidFill>
                <a:schemeClr val="accent1"/>
              </a:solidFill>
              <a:cs typeface="Calibri"/>
            </a:endParaRPr>
          </a:p>
          <a:p>
            <a:pPr marL="285750" indent="-285750">
              <a:buClr>
                <a:schemeClr val="accent1"/>
              </a:buClr>
              <a:buFont typeface="Arial"/>
              <a:buChar char="•"/>
            </a:pPr>
            <a:endParaRPr lang="en-US" dirty="0">
              <a:cs typeface="Calibri" panose="020F0502020204030204"/>
            </a:endParaRPr>
          </a:p>
        </p:txBody>
      </p:sp>
      <p:pic>
        <p:nvPicPr>
          <p:cNvPr id="2" name="object 2" descr="There are two pictures of students working and one picture of a teacher working with one student. "/>
          <p:cNvPicPr/>
          <p:nvPr/>
        </p:nvPicPr>
        <p:blipFill>
          <a:blip r:embed="rId3" cstate="print"/>
          <a:stretch>
            <a:fillRect/>
          </a:stretch>
        </p:blipFill>
        <p:spPr>
          <a:xfrm>
            <a:off x="7473696" y="441820"/>
            <a:ext cx="4718304" cy="5340094"/>
          </a:xfrm>
          <a:prstGeom prst="rect">
            <a:avLst/>
          </a:prstGeom>
        </p:spPr>
      </p:pic>
      <p:sp>
        <p:nvSpPr>
          <p:cNvPr id="8" name="Slide Number Placeholder 3">
            <a:extLst>
              <a:ext uri="{FF2B5EF4-FFF2-40B4-BE49-F238E27FC236}">
                <a16:creationId xmlns:a16="http://schemas.microsoft.com/office/drawing/2014/main" id="{47631D05-18D0-3F62-0CB1-1C82FC510430}"/>
              </a:ext>
            </a:extLst>
          </p:cNvPr>
          <p:cNvSpPr>
            <a:spLocks noGrp="1"/>
          </p:cNvSpPr>
          <p:nvPr>
            <p:ph type="sldNum" sz="quarter" idx="4"/>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371694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7256-BB6D-C606-14C3-9EE6B73BCE0A}"/>
              </a:ext>
            </a:extLst>
          </p:cNvPr>
          <p:cNvSpPr>
            <a:spLocks noGrp="1"/>
          </p:cNvSpPr>
          <p:nvPr>
            <p:ph type="title"/>
          </p:nvPr>
        </p:nvSpPr>
        <p:spPr>
          <a:xfrm>
            <a:off x="603523" y="123542"/>
            <a:ext cx="11121657" cy="751350"/>
          </a:xfrm>
        </p:spPr>
        <p:txBody>
          <a:bodyPr>
            <a:normAutofit/>
          </a:bodyPr>
          <a:lstStyle/>
          <a:p>
            <a:r>
              <a:rPr lang="en-US" dirty="0"/>
              <a:t>Step II: Row 1</a:t>
            </a:r>
          </a:p>
        </p:txBody>
      </p:sp>
      <p:pic>
        <p:nvPicPr>
          <p:cNvPr id="6" name="Picture 5" descr="It is a screenshot of the first row of eligibility criteria of the participation requirements which is in regards to a student's academic goals. It leads into the other information on the slide. ">
            <a:extLst>
              <a:ext uri="{FF2B5EF4-FFF2-40B4-BE49-F238E27FC236}">
                <a16:creationId xmlns:a16="http://schemas.microsoft.com/office/drawing/2014/main" id="{41AC7447-E727-35D0-4E10-EF0F1CFB17AC}"/>
              </a:ext>
            </a:extLst>
          </p:cNvPr>
          <p:cNvPicPr>
            <a:picLocks noChangeAspect="1"/>
          </p:cNvPicPr>
          <p:nvPr/>
        </p:nvPicPr>
        <p:blipFill rotWithShape="1">
          <a:blip r:embed="rId3"/>
          <a:srcRect l="21289" t="58077" r="22773" b="25689"/>
          <a:stretch/>
        </p:blipFill>
        <p:spPr bwMode="auto">
          <a:xfrm>
            <a:off x="1332800" y="1049806"/>
            <a:ext cx="10170916" cy="1663519"/>
          </a:xfrm>
          <a:prstGeom prst="rect">
            <a:avLst/>
          </a:prstGeom>
          <a:ln w="9525">
            <a:solidFill>
              <a:schemeClr val="accent1"/>
            </a:solid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A6F1FEA8-7C33-4129-E784-F1EA0867E7F0}"/>
              </a:ext>
            </a:extLst>
          </p:cNvPr>
          <p:cNvSpPr txBox="1"/>
          <p:nvPr/>
        </p:nvSpPr>
        <p:spPr>
          <a:xfrm>
            <a:off x="4170405" y="2886793"/>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6" name="Rectangle: Rounded Corners 15">
            <a:extLst>
              <a:ext uri="{FF2B5EF4-FFF2-40B4-BE49-F238E27FC236}">
                <a16:creationId xmlns:a16="http://schemas.microsoft.com/office/drawing/2014/main" id="{E7CED09B-5143-1633-7037-C6BFD75FCB29}"/>
              </a:ext>
            </a:extLst>
          </p:cNvPr>
          <p:cNvSpPr/>
          <p:nvPr/>
        </p:nvSpPr>
        <p:spPr>
          <a:xfrm>
            <a:off x="3138900" y="3427579"/>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alibri"/>
                <a:ea typeface="Calibri"/>
                <a:cs typeface="Segoe UI"/>
              </a:rPr>
              <a:t>Does the student access ALL enrolled grade-level TEKS through prerequisite skills, including math, reading language arts, science, social studies, and any other TEKS based course?</a:t>
            </a:r>
            <a:endParaRPr lang="en-US" sz="2400" dirty="0">
              <a:solidFill>
                <a:schemeClr val="bg1"/>
              </a:solidFill>
              <a:ea typeface="Calibri"/>
              <a:cs typeface="Calibri"/>
            </a:endParaRPr>
          </a:p>
        </p:txBody>
      </p:sp>
      <p:sp>
        <p:nvSpPr>
          <p:cNvPr id="4" name="Slide Number Placeholder 3">
            <a:extLst>
              <a:ext uri="{FF2B5EF4-FFF2-40B4-BE49-F238E27FC236}">
                <a16:creationId xmlns:a16="http://schemas.microsoft.com/office/drawing/2014/main" id="{7E752F5F-9BEC-89E6-6066-48E2CB61E072}"/>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82760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4937-C3DF-65C8-19C5-CA33C83B8B9D}"/>
              </a:ext>
            </a:extLst>
          </p:cNvPr>
          <p:cNvSpPr>
            <a:spLocks noGrp="1"/>
          </p:cNvSpPr>
          <p:nvPr>
            <p:ph type="title"/>
          </p:nvPr>
        </p:nvSpPr>
        <p:spPr>
          <a:xfrm>
            <a:off x="583731" y="153230"/>
            <a:ext cx="11121657" cy="751350"/>
          </a:xfrm>
        </p:spPr>
        <p:txBody>
          <a:bodyPr/>
          <a:lstStyle/>
          <a:p>
            <a:r>
              <a:rPr lang="en-US" dirty="0"/>
              <a:t>Step II: Row 2</a:t>
            </a:r>
          </a:p>
        </p:txBody>
      </p:sp>
      <p:pic>
        <p:nvPicPr>
          <p:cNvPr id="5" name="Picture 4" descr="It is a screenshot of the second row of the eligibility criteria which is regarding whether a student participates in traditional or alternate or non-traditional methods of assessment. It leads into the other information on the slide. ">
            <a:extLst>
              <a:ext uri="{FF2B5EF4-FFF2-40B4-BE49-F238E27FC236}">
                <a16:creationId xmlns:a16="http://schemas.microsoft.com/office/drawing/2014/main" id="{F20536B8-809A-5644-2A1F-30E582561209}"/>
              </a:ext>
            </a:extLst>
          </p:cNvPr>
          <p:cNvPicPr>
            <a:picLocks noChangeAspect="1"/>
          </p:cNvPicPr>
          <p:nvPr/>
        </p:nvPicPr>
        <p:blipFill rotWithShape="1">
          <a:blip r:embed="rId2"/>
          <a:srcRect l="21180" t="73974" r="22525" b="12144"/>
          <a:stretch/>
        </p:blipFill>
        <p:spPr bwMode="auto">
          <a:xfrm>
            <a:off x="635877" y="1224171"/>
            <a:ext cx="10910489" cy="151902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185F691C-77EE-204A-2F2D-8C5DBD77F50B}"/>
              </a:ext>
            </a:extLst>
          </p:cNvPr>
          <p:cNvSpPr txBox="1"/>
          <p:nvPr/>
        </p:nvSpPr>
        <p:spPr>
          <a:xfrm>
            <a:off x="4029084" y="2907388"/>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Roboto Slab" pitchFamily="2" charset="0"/>
                <a:cs typeface="Calibri"/>
              </a:rPr>
              <a:t>The ARD committee should ask the question: </a:t>
            </a:r>
            <a:endParaRPr lang="en-US" dirty="0">
              <a:cs typeface="Calibri"/>
            </a:endParaRPr>
          </a:p>
        </p:txBody>
      </p:sp>
      <p:sp>
        <p:nvSpPr>
          <p:cNvPr id="13" name="Rectangle: Rounded Corners 12">
            <a:extLst>
              <a:ext uri="{FF2B5EF4-FFF2-40B4-BE49-F238E27FC236}">
                <a16:creationId xmlns:a16="http://schemas.microsoft.com/office/drawing/2014/main" id="{C9D0F226-F5DA-1187-172B-97F0EC8B7263}"/>
              </a:ext>
            </a:extLst>
          </p:cNvPr>
          <p:cNvSpPr/>
          <p:nvPr/>
        </p:nvSpPr>
        <p:spPr>
          <a:xfrm>
            <a:off x="2994205" y="3660776"/>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ea typeface="Roboto Slab" pitchFamily="2" charset="0"/>
                <a:cs typeface="Segoe UI"/>
              </a:rPr>
              <a:t>Does the student routinely require alternate or non-traditional methods of assessment?  </a:t>
            </a:r>
          </a:p>
        </p:txBody>
      </p:sp>
      <p:sp>
        <p:nvSpPr>
          <p:cNvPr id="4" name="Slide Number Placeholder 3">
            <a:extLst>
              <a:ext uri="{FF2B5EF4-FFF2-40B4-BE49-F238E27FC236}">
                <a16:creationId xmlns:a16="http://schemas.microsoft.com/office/drawing/2014/main" id="{9804A561-579E-B023-A8F7-D11A17D51620}"/>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364592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9C72-27D8-3CB8-AE09-29CEF1474349}"/>
              </a:ext>
            </a:extLst>
          </p:cNvPr>
          <p:cNvSpPr>
            <a:spLocks noGrp="1"/>
          </p:cNvSpPr>
          <p:nvPr>
            <p:ph type="title"/>
          </p:nvPr>
        </p:nvSpPr>
        <p:spPr>
          <a:xfrm>
            <a:off x="573835" y="153230"/>
            <a:ext cx="11121657" cy="751350"/>
          </a:xfrm>
        </p:spPr>
        <p:txBody>
          <a:bodyPr/>
          <a:lstStyle/>
          <a:p>
            <a:r>
              <a:rPr lang="en-US" dirty="0"/>
              <a:t>Step II: Row 3</a:t>
            </a:r>
          </a:p>
        </p:txBody>
      </p:sp>
      <p:pic>
        <p:nvPicPr>
          <p:cNvPr id="7" name="Picture 6" descr="It is a screenshot of the row 3 of the eligibility criteria of the participation requirements which relates to access and progress in academic areas. It leads into the other information on the slide.">
            <a:extLst>
              <a:ext uri="{FF2B5EF4-FFF2-40B4-BE49-F238E27FC236}">
                <a16:creationId xmlns:a16="http://schemas.microsoft.com/office/drawing/2014/main" id="{6B1BB6E3-3A83-4F12-365A-AA0107319C3F}"/>
              </a:ext>
            </a:extLst>
          </p:cNvPr>
          <p:cNvPicPr>
            <a:picLocks noChangeAspect="1"/>
          </p:cNvPicPr>
          <p:nvPr/>
        </p:nvPicPr>
        <p:blipFill rotWithShape="1">
          <a:blip r:embed="rId2"/>
          <a:srcRect l="21081" t="22673" r="22156" b="67970"/>
          <a:stretch/>
        </p:blipFill>
        <p:spPr bwMode="auto">
          <a:xfrm>
            <a:off x="439476" y="1609501"/>
            <a:ext cx="11391568" cy="1156323"/>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FEBC12A6-915B-3DD6-9232-B5843F4D4E1B}"/>
              </a:ext>
            </a:extLst>
          </p:cNvPr>
          <p:cNvSpPr txBox="1"/>
          <p:nvPr/>
        </p:nvSpPr>
        <p:spPr>
          <a:xfrm>
            <a:off x="4011685" y="2912666"/>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7" name="Rectangle: Rounded Corners 16">
            <a:extLst>
              <a:ext uri="{FF2B5EF4-FFF2-40B4-BE49-F238E27FC236}">
                <a16:creationId xmlns:a16="http://schemas.microsoft.com/office/drawing/2014/main" id="{581B1B93-A5C4-ED7C-1BAA-DB5591B16D9C}"/>
              </a:ext>
            </a:extLst>
          </p:cNvPr>
          <p:cNvSpPr/>
          <p:nvPr/>
        </p:nvSpPr>
        <p:spPr>
          <a:xfrm>
            <a:off x="2983222" y="3431486"/>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ea typeface="Calibri"/>
                <a:cs typeface="Calibri"/>
              </a:rPr>
              <a:t>How significant are the student’s needs in relation to how they impact access and progress in all academic areas, which affect the student’s level of independence?</a:t>
            </a:r>
            <a:endParaRPr lang="en-US" sz="2400" dirty="0">
              <a:solidFill>
                <a:schemeClr val="bg1"/>
              </a:solidFill>
            </a:endParaRPr>
          </a:p>
        </p:txBody>
      </p:sp>
      <p:sp>
        <p:nvSpPr>
          <p:cNvPr id="4" name="Slide Number Placeholder 3">
            <a:extLst>
              <a:ext uri="{FF2B5EF4-FFF2-40B4-BE49-F238E27FC236}">
                <a16:creationId xmlns:a16="http://schemas.microsoft.com/office/drawing/2014/main" id="{51B54E53-EABB-6BB9-4061-D0E8C4E0998A}"/>
              </a:ext>
            </a:extLst>
          </p:cNvPr>
          <p:cNvSpPr>
            <a:spLocks noGrp="1"/>
          </p:cNvSpPr>
          <p:nvPr>
            <p:ph type="sldNum" sz="quarter" idx="4"/>
          </p:nvPr>
        </p:nvSpPr>
        <p:spPr/>
        <p:txBody>
          <a:bodyPr/>
          <a:lstStyle/>
          <a:p>
            <a:fld id="{69C126A4-BD19-47E2-8A0E-0DE1B9D8C925}" type="slidenum">
              <a:rPr lang="en-US" smtClean="0"/>
              <a:pPr/>
              <a:t>22</a:t>
            </a:fld>
            <a:endParaRPr lang="en-US"/>
          </a:p>
        </p:txBody>
      </p:sp>
      <p:pic>
        <p:nvPicPr>
          <p:cNvPr id="3" name="Picture 2">
            <a:extLst>
              <a:ext uri="{FF2B5EF4-FFF2-40B4-BE49-F238E27FC236}">
                <a16:creationId xmlns:a16="http://schemas.microsoft.com/office/drawing/2014/main" id="{85BF05AF-417B-09ED-E906-B3480B4496A7}"/>
              </a:ext>
              <a:ext uri="{C183D7F6-B498-43B3-948B-1728B52AA6E4}">
                <adec:decorative xmlns:adec="http://schemas.microsoft.com/office/drawing/2017/decorative" val="1"/>
              </a:ext>
            </a:extLst>
          </p:cNvPr>
          <p:cNvPicPr>
            <a:picLocks noChangeAspect="1"/>
          </p:cNvPicPr>
          <p:nvPr/>
        </p:nvPicPr>
        <p:blipFill rotWithShape="1">
          <a:blip r:embed="rId2"/>
          <a:srcRect l="21081" t="22673" r="22156" b="67970"/>
          <a:stretch/>
        </p:blipFill>
        <p:spPr bwMode="auto">
          <a:xfrm>
            <a:off x="456104" y="1609501"/>
            <a:ext cx="11391568" cy="115632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0C2F5BC-8A99-ABB7-36F7-1126583EBA68}"/>
              </a:ext>
              <a:ext uri="{C183D7F6-B498-43B3-948B-1728B52AA6E4}">
                <adec:decorative xmlns:adec="http://schemas.microsoft.com/office/drawing/2017/decorative" val="1"/>
              </a:ext>
            </a:extLst>
          </p:cNvPr>
          <p:cNvSpPr txBox="1"/>
          <p:nvPr/>
        </p:nvSpPr>
        <p:spPr>
          <a:xfrm>
            <a:off x="4028313" y="2912666"/>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Tree>
    <p:extLst>
      <p:ext uri="{BB962C8B-B14F-4D97-AF65-F5344CB8AC3E}">
        <p14:creationId xmlns:p14="http://schemas.microsoft.com/office/powerpoint/2010/main" val="5149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0692-FB5B-8241-315E-6C3A060A6A6A}"/>
              </a:ext>
            </a:extLst>
          </p:cNvPr>
          <p:cNvSpPr>
            <a:spLocks noGrp="1"/>
          </p:cNvSpPr>
          <p:nvPr>
            <p:ph type="title"/>
          </p:nvPr>
        </p:nvSpPr>
        <p:spPr>
          <a:xfrm>
            <a:off x="633211" y="163126"/>
            <a:ext cx="11121657" cy="751350"/>
          </a:xfrm>
        </p:spPr>
        <p:txBody>
          <a:bodyPr/>
          <a:lstStyle/>
          <a:p>
            <a:r>
              <a:rPr lang="en-US" dirty="0"/>
              <a:t>Step II: Row 4</a:t>
            </a:r>
          </a:p>
        </p:txBody>
      </p:sp>
      <p:pic>
        <p:nvPicPr>
          <p:cNvPr id="5" name="Picture 4" descr="It is a screenshot of the fourth row of the eligibility criteria of the participation requirements and relates to functional goals that support access to enrolled grade-level TEKS. It leads into the other information on the slide. ">
            <a:extLst>
              <a:ext uri="{FF2B5EF4-FFF2-40B4-BE49-F238E27FC236}">
                <a16:creationId xmlns:a16="http://schemas.microsoft.com/office/drawing/2014/main" id="{3802BB77-88CD-A643-CFB5-B1C34D62D289}"/>
              </a:ext>
            </a:extLst>
          </p:cNvPr>
          <p:cNvPicPr>
            <a:picLocks noChangeAspect="1"/>
          </p:cNvPicPr>
          <p:nvPr/>
        </p:nvPicPr>
        <p:blipFill rotWithShape="1">
          <a:blip r:embed="rId2"/>
          <a:srcRect l="21172" t="31490" r="22397" b="54291"/>
          <a:stretch/>
        </p:blipFill>
        <p:spPr bwMode="auto">
          <a:xfrm>
            <a:off x="634520" y="1094166"/>
            <a:ext cx="11281314" cy="1594605"/>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72D7289-DCE9-DA7C-EFA5-8CB5D983AEEC}"/>
              </a:ext>
            </a:extLst>
          </p:cNvPr>
          <p:cNvSpPr txBox="1"/>
          <p:nvPr/>
        </p:nvSpPr>
        <p:spPr>
          <a:xfrm>
            <a:off x="4011685" y="2869040"/>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remember: </a:t>
            </a:r>
            <a:endParaRPr lang="en-US">
              <a:cs typeface="Calibri"/>
            </a:endParaRPr>
          </a:p>
        </p:txBody>
      </p:sp>
      <p:sp>
        <p:nvSpPr>
          <p:cNvPr id="13" name="Rectangle: Rounded Corners 12">
            <a:extLst>
              <a:ext uri="{FF2B5EF4-FFF2-40B4-BE49-F238E27FC236}">
                <a16:creationId xmlns:a16="http://schemas.microsoft.com/office/drawing/2014/main" id="{0D9D3DCB-BC23-62A5-FC0D-547109EA7E37}"/>
              </a:ext>
            </a:extLst>
          </p:cNvPr>
          <p:cNvSpPr/>
          <p:nvPr/>
        </p:nvSpPr>
        <p:spPr>
          <a:xfrm>
            <a:off x="2979647" y="3423456"/>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ea typeface="Calibri"/>
                <a:cs typeface="Segoe UI"/>
              </a:rPr>
              <a:t>Any student with an IEP can have functional goals identified. The functional goals listed in Column 2 are needs so pervasive that without ongoing adult assistance the student is unable to function independently. </a:t>
            </a:r>
          </a:p>
        </p:txBody>
      </p:sp>
      <p:sp>
        <p:nvSpPr>
          <p:cNvPr id="4" name="Slide Number Placeholder 3">
            <a:extLst>
              <a:ext uri="{FF2B5EF4-FFF2-40B4-BE49-F238E27FC236}">
                <a16:creationId xmlns:a16="http://schemas.microsoft.com/office/drawing/2014/main" id="{951C2CC1-C4CC-079B-380B-3821DE9F41D7}"/>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335115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E51D-DFB3-FFC1-9F3D-2C3BD027533A}"/>
              </a:ext>
            </a:extLst>
          </p:cNvPr>
          <p:cNvSpPr>
            <a:spLocks noGrp="1"/>
          </p:cNvSpPr>
          <p:nvPr>
            <p:ph type="title"/>
          </p:nvPr>
        </p:nvSpPr>
        <p:spPr>
          <a:xfrm>
            <a:off x="593627" y="153230"/>
            <a:ext cx="11121657" cy="751350"/>
          </a:xfrm>
        </p:spPr>
        <p:txBody>
          <a:bodyPr/>
          <a:lstStyle/>
          <a:p>
            <a:r>
              <a:rPr lang="en-US" dirty="0"/>
              <a:t>Step II: Row 5</a:t>
            </a:r>
          </a:p>
        </p:txBody>
      </p:sp>
      <p:pic>
        <p:nvPicPr>
          <p:cNvPr id="5" name="Picture 4" descr="It is a screenshot of the fifth row of the eligibility criteria of the participation requirements and relates to the support a student may need to function safely in daily life and participate in academic instruction. It leads into the other information on the slide. ">
            <a:extLst>
              <a:ext uri="{FF2B5EF4-FFF2-40B4-BE49-F238E27FC236}">
                <a16:creationId xmlns:a16="http://schemas.microsoft.com/office/drawing/2014/main" id="{8A960C95-D04D-8CA7-486C-9737031E0665}"/>
              </a:ext>
            </a:extLst>
          </p:cNvPr>
          <p:cNvPicPr>
            <a:picLocks noChangeAspect="1"/>
          </p:cNvPicPr>
          <p:nvPr/>
        </p:nvPicPr>
        <p:blipFill rotWithShape="1">
          <a:blip r:embed="rId2"/>
          <a:srcRect l="20879" t="44449" r="22371" b="38987"/>
          <a:stretch/>
        </p:blipFill>
        <p:spPr bwMode="auto">
          <a:xfrm>
            <a:off x="592841" y="978869"/>
            <a:ext cx="11019454" cy="180913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9039D31-0FE4-54E5-1C54-7B92249EA1C8}"/>
              </a:ext>
            </a:extLst>
          </p:cNvPr>
          <p:cNvSpPr txBox="1"/>
          <p:nvPr/>
        </p:nvSpPr>
        <p:spPr>
          <a:xfrm>
            <a:off x="3840892" y="2921592"/>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3" name="Rectangle: Rounded Corners 12">
            <a:extLst>
              <a:ext uri="{FF2B5EF4-FFF2-40B4-BE49-F238E27FC236}">
                <a16:creationId xmlns:a16="http://schemas.microsoft.com/office/drawing/2014/main" id="{EC35008D-746D-5264-3722-9D0BA8DE9070}"/>
              </a:ext>
            </a:extLst>
          </p:cNvPr>
          <p:cNvSpPr/>
          <p:nvPr/>
        </p:nvSpPr>
        <p:spPr>
          <a:xfrm>
            <a:off x="2815423" y="3431485"/>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Segoe UI"/>
              </a:rPr>
              <a:t>How extensive is the support required for the student to function safely in daily life and participate in academic instruction across ALL settings?</a:t>
            </a:r>
          </a:p>
        </p:txBody>
      </p:sp>
      <p:sp>
        <p:nvSpPr>
          <p:cNvPr id="4" name="Slide Number Placeholder 3">
            <a:extLst>
              <a:ext uri="{FF2B5EF4-FFF2-40B4-BE49-F238E27FC236}">
                <a16:creationId xmlns:a16="http://schemas.microsoft.com/office/drawing/2014/main" id="{E2F55242-3E5E-E0FD-4B3E-0985C93B7D1C}"/>
              </a:ext>
            </a:extLst>
          </p:cNvPr>
          <p:cNvSpPr>
            <a:spLocks noGrp="1"/>
          </p:cNvSpPr>
          <p:nvPr>
            <p:ph type="sldNum" sz="quarter" idx="4"/>
          </p:nvPr>
        </p:nvSpPr>
        <p:spPr/>
        <p:txBody>
          <a:bodyPr/>
          <a:lstStyle/>
          <a:p>
            <a:fld id="{69C126A4-BD19-47E2-8A0E-0DE1B9D8C925}" type="slidenum">
              <a:rPr lang="en-US" dirty="0" smtClean="0"/>
              <a:pPr/>
              <a:t>24</a:t>
            </a:fld>
            <a:endParaRPr lang="en-US"/>
          </a:p>
        </p:txBody>
      </p:sp>
    </p:spTree>
    <p:extLst>
      <p:ext uri="{BB962C8B-B14F-4D97-AF65-F5344CB8AC3E}">
        <p14:creationId xmlns:p14="http://schemas.microsoft.com/office/powerpoint/2010/main" val="148567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5F3C-7BDB-F478-E17C-52B183A6B41F}"/>
              </a:ext>
            </a:extLst>
          </p:cNvPr>
          <p:cNvSpPr>
            <a:spLocks noGrp="1"/>
          </p:cNvSpPr>
          <p:nvPr>
            <p:ph type="title"/>
          </p:nvPr>
        </p:nvSpPr>
        <p:spPr>
          <a:xfrm>
            <a:off x="573835" y="153230"/>
            <a:ext cx="11121657" cy="751350"/>
          </a:xfrm>
        </p:spPr>
        <p:txBody>
          <a:bodyPr/>
          <a:lstStyle/>
          <a:p>
            <a:r>
              <a:rPr lang="en-US" dirty="0"/>
              <a:t>Step II: Row 6</a:t>
            </a:r>
          </a:p>
        </p:txBody>
      </p:sp>
      <p:pic>
        <p:nvPicPr>
          <p:cNvPr id="5" name="Picture 4" descr="This is a screenshot of the sixth row of the eligibility criteria of the participation requirements and relates to self-care routines and the support a student may or may not need. It leads into the other information on the slide. ">
            <a:extLst>
              <a:ext uri="{FF2B5EF4-FFF2-40B4-BE49-F238E27FC236}">
                <a16:creationId xmlns:a16="http://schemas.microsoft.com/office/drawing/2014/main" id="{FACBC3BE-EBF6-F02C-652E-B6D25DEA59C5}"/>
              </a:ext>
            </a:extLst>
          </p:cNvPr>
          <p:cNvPicPr>
            <a:picLocks noChangeAspect="1"/>
          </p:cNvPicPr>
          <p:nvPr/>
        </p:nvPicPr>
        <p:blipFill rotWithShape="1">
          <a:blip r:embed="rId3"/>
          <a:srcRect l="20879" t="60478" r="22257" b="20288"/>
          <a:stretch/>
        </p:blipFill>
        <p:spPr bwMode="auto">
          <a:xfrm>
            <a:off x="874674" y="1233278"/>
            <a:ext cx="10819716" cy="207077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79237BF-69E8-DF0E-CFEE-54D499777FA8}"/>
              </a:ext>
            </a:extLst>
          </p:cNvPr>
          <p:cNvSpPr txBox="1"/>
          <p:nvPr/>
        </p:nvSpPr>
        <p:spPr>
          <a:xfrm>
            <a:off x="937409" y="3486523"/>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remember: </a:t>
            </a:r>
            <a:endParaRPr lang="en-US">
              <a:cs typeface="Calibri"/>
            </a:endParaRPr>
          </a:p>
        </p:txBody>
      </p:sp>
      <p:sp>
        <p:nvSpPr>
          <p:cNvPr id="8" name="Rectangle: Rounded Corners 7">
            <a:extLst>
              <a:ext uri="{FF2B5EF4-FFF2-40B4-BE49-F238E27FC236}">
                <a16:creationId xmlns:a16="http://schemas.microsoft.com/office/drawing/2014/main" id="{0B7911A5-0E38-9A01-6306-C3D3C6CF2A76}"/>
              </a:ext>
            </a:extLst>
          </p:cNvPr>
          <p:cNvSpPr/>
          <p:nvPr/>
        </p:nvSpPr>
        <p:spPr>
          <a:xfrm>
            <a:off x="372132" y="4039114"/>
            <a:ext cx="5648639" cy="16467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ea typeface="Calibri"/>
                <a:cs typeface="Calibri"/>
              </a:rPr>
              <a:t>Other self-care routines may include, but are not limited to, tasks such as: brushing teeth, bathing, selecting appropriate clothing for the weather, washing hands, determining an appropriate meal, transitioning safely in the hallway or between classes, etc.</a:t>
            </a:r>
            <a:endParaRPr lang="en-US">
              <a:solidFill>
                <a:schemeClr val="bg1"/>
              </a:solidFill>
            </a:endParaRPr>
          </a:p>
        </p:txBody>
      </p:sp>
      <p:sp>
        <p:nvSpPr>
          <p:cNvPr id="6" name="TextBox 5">
            <a:extLst>
              <a:ext uri="{FF2B5EF4-FFF2-40B4-BE49-F238E27FC236}">
                <a16:creationId xmlns:a16="http://schemas.microsoft.com/office/drawing/2014/main" id="{3E2DCDDC-F5E9-9FF8-84A2-A4F55BD1CDE6}"/>
              </a:ext>
            </a:extLst>
          </p:cNvPr>
          <p:cNvSpPr txBox="1"/>
          <p:nvPr/>
        </p:nvSpPr>
        <p:spPr>
          <a:xfrm>
            <a:off x="6875754" y="3483238"/>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p>
        </p:txBody>
      </p:sp>
      <p:sp>
        <p:nvSpPr>
          <p:cNvPr id="12" name="Rectangle: Rounded Corners 11">
            <a:extLst>
              <a:ext uri="{FF2B5EF4-FFF2-40B4-BE49-F238E27FC236}">
                <a16:creationId xmlns:a16="http://schemas.microsoft.com/office/drawing/2014/main" id="{D3D1D696-054F-C8E8-35BC-EF4863DCF310}"/>
              </a:ext>
            </a:extLst>
          </p:cNvPr>
          <p:cNvSpPr/>
          <p:nvPr/>
        </p:nvSpPr>
        <p:spPr>
          <a:xfrm>
            <a:off x="6309382" y="4039114"/>
            <a:ext cx="5648639" cy="16467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ea typeface="Calibri"/>
                <a:cs typeface="Calibri"/>
              </a:rPr>
              <a:t>How extensive and frequent is the adult support required for the student to initiate, perform, and complete self-care routines?</a:t>
            </a:r>
          </a:p>
        </p:txBody>
      </p:sp>
      <p:sp>
        <p:nvSpPr>
          <p:cNvPr id="4" name="Slide Number Placeholder 3">
            <a:extLst>
              <a:ext uri="{FF2B5EF4-FFF2-40B4-BE49-F238E27FC236}">
                <a16:creationId xmlns:a16="http://schemas.microsoft.com/office/drawing/2014/main" id="{3ADB0542-C966-F472-822C-7FEFE03F553B}"/>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164852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p:txBody>
          <a:bodyPr/>
          <a:lstStyle/>
          <a:p>
            <a:r>
              <a:rPr lang="en-US" dirty="0">
                <a:cs typeface="Calibri"/>
              </a:rPr>
              <a:t>Frequently Asked Question 2</a:t>
            </a:r>
            <a:endParaRPr lang="en-US" dirty="0"/>
          </a:p>
        </p:txBody>
      </p:sp>
      <p:sp>
        <p:nvSpPr>
          <p:cNvPr id="4" name="Rectangle 3">
            <a:extLst>
              <a:ext uri="{FF2B5EF4-FFF2-40B4-BE49-F238E27FC236}">
                <a16:creationId xmlns:a16="http://schemas.microsoft.com/office/drawing/2014/main" id="{BF9E50F5-964D-6D9D-5E93-CAAE557A646F}"/>
              </a:ext>
              <a:ext uri="{C183D7F6-B498-43B3-948B-1728B52AA6E4}">
                <adec:decorative xmlns:adec="http://schemas.microsoft.com/office/drawing/2017/decorative" val="1"/>
              </a:ext>
            </a:extLst>
          </p:cNvPr>
          <p:cNvSpPr/>
          <p:nvPr/>
        </p:nvSpPr>
        <p:spPr>
          <a:xfrm>
            <a:off x="768161" y="802303"/>
            <a:ext cx="11020846" cy="1392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 uri="{C183D7F6-B498-43B3-948B-1728B52AA6E4}">
                <adec:decorative xmlns:adec="http://schemas.microsoft.com/office/drawing/2017/decorative" val="1"/>
              </a:ext>
            </a:extLst>
          </p:cNvPr>
          <p:cNvSpPr/>
          <p:nvPr/>
        </p:nvSpPr>
        <p:spPr>
          <a:xfrm>
            <a:off x="894279" y="1024182"/>
            <a:ext cx="10535880" cy="899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It is a text box that includes the question My student can blank independently, can they still participate in STAAR Alternate 2. An admission, review, and dismissal committee can put anything in the blank to determine as part of the question.">
            <a:extLst>
              <a:ext uri="{FF2B5EF4-FFF2-40B4-BE49-F238E27FC236}">
                <a16:creationId xmlns:a16="http://schemas.microsoft.com/office/drawing/2014/main" id="{11229563-29D2-3110-AEB8-B1D1E406B035}"/>
              </a:ext>
            </a:extLst>
          </p:cNvPr>
          <p:cNvSpPr txBox="1"/>
          <p:nvPr/>
        </p:nvSpPr>
        <p:spPr>
          <a:xfrm>
            <a:off x="1006899" y="1026409"/>
            <a:ext cx="102570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a:rPr>
              <a:t>My student can______ independently, can they still participate in STAAR Alternate 2?</a:t>
            </a:r>
            <a:endParaRPr lang="en-US" sz="2800" dirty="0">
              <a:cs typeface="Calibri" panose="020F0502020204030204"/>
            </a:endParaRPr>
          </a:p>
        </p:txBody>
      </p:sp>
      <p:sp>
        <p:nvSpPr>
          <p:cNvPr id="7" name="Arrow: Left 6">
            <a:extLst>
              <a:ext uri="{FF2B5EF4-FFF2-40B4-BE49-F238E27FC236}">
                <a16:creationId xmlns:a16="http://schemas.microsoft.com/office/drawing/2014/main" id="{5FC04A3E-DB4F-6A12-2384-92061F312B12}"/>
              </a:ext>
              <a:ext uri="{C183D7F6-B498-43B3-948B-1728B52AA6E4}">
                <adec:decorative xmlns:adec="http://schemas.microsoft.com/office/drawing/2017/decorative" val="1"/>
              </a:ext>
            </a:extLst>
          </p:cNvPr>
          <p:cNvSpPr/>
          <p:nvPr/>
        </p:nvSpPr>
        <p:spPr>
          <a:xfrm>
            <a:off x="3676066" y="4349749"/>
            <a:ext cx="1460500" cy="58208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70187" y="2132604"/>
            <a:ext cx="11016365" cy="3767343"/>
          </a:xfrm>
        </p:spPr>
        <p:txBody>
          <a:bodyPr lIns="91440" tIns="45720" rIns="91440" bIns="45720" anchor="t"/>
          <a:lstStyle/>
          <a:p>
            <a:pPr marL="0" indent="0">
              <a:buNone/>
            </a:pPr>
            <a:r>
              <a:rPr lang="en-US" sz="2600" dirty="0">
                <a:cs typeface="Calibri"/>
              </a:rPr>
              <a:t>It is important to look at what independence looks like for the student. What level of support is the adult providing so the student can initiate, perform, and complete the self-care routine?</a:t>
            </a:r>
            <a:endParaRPr lang="en-US" sz="2600" dirty="0">
              <a:ea typeface="Calibri"/>
              <a:cs typeface="Calibri"/>
            </a:endParaRPr>
          </a:p>
          <a:p>
            <a:pPr marL="0" indent="0">
              <a:lnSpc>
                <a:spcPct val="100000"/>
              </a:lnSpc>
              <a:spcBef>
                <a:spcPts val="600"/>
              </a:spcBef>
              <a:buNone/>
            </a:pPr>
            <a:r>
              <a:rPr lang="en-US" sz="2000" dirty="0">
                <a:ea typeface="Calibri"/>
                <a:cs typeface="Calibri"/>
              </a:rPr>
              <a:t>Are there supports, such as:</a:t>
            </a:r>
          </a:p>
          <a:p>
            <a:pPr marL="457200" indent="-342900">
              <a:lnSpc>
                <a:spcPct val="100000"/>
              </a:lnSpc>
              <a:spcBef>
                <a:spcPts val="400"/>
              </a:spcBef>
            </a:pPr>
            <a:r>
              <a:rPr lang="en-US" sz="1800" dirty="0">
                <a:ea typeface="Calibri"/>
                <a:cs typeface="Calibri"/>
              </a:rPr>
              <a:t>Visual, verbal, physical prompts</a:t>
            </a:r>
          </a:p>
          <a:p>
            <a:pPr marL="457200" indent="-342900">
              <a:lnSpc>
                <a:spcPct val="100000"/>
              </a:lnSpc>
              <a:spcBef>
                <a:spcPts val="400"/>
              </a:spcBef>
            </a:pPr>
            <a:r>
              <a:rPr lang="en-US" sz="1800" dirty="0">
                <a:ea typeface="Calibri"/>
                <a:cs typeface="Calibri"/>
              </a:rPr>
              <a:t>Cueing </a:t>
            </a:r>
          </a:p>
          <a:p>
            <a:pPr marL="457200" indent="-342900">
              <a:lnSpc>
                <a:spcPct val="100000"/>
              </a:lnSpc>
              <a:spcBef>
                <a:spcPts val="400"/>
              </a:spcBef>
            </a:pPr>
            <a:r>
              <a:rPr lang="en-US" sz="1800" dirty="0">
                <a:ea typeface="Calibri"/>
                <a:cs typeface="Calibri"/>
              </a:rPr>
              <a:t>Visual schedules</a:t>
            </a:r>
          </a:p>
          <a:p>
            <a:pPr marL="457200" indent="-342900">
              <a:lnSpc>
                <a:spcPct val="100000"/>
              </a:lnSpc>
              <a:spcBef>
                <a:spcPts val="400"/>
              </a:spcBef>
            </a:pPr>
            <a:r>
              <a:rPr lang="en-US" sz="1800" dirty="0">
                <a:ea typeface="Calibri"/>
                <a:cs typeface="Calibri"/>
              </a:rPr>
              <a:t>Timers</a:t>
            </a:r>
          </a:p>
          <a:p>
            <a:pPr marL="457200" indent="-342900">
              <a:lnSpc>
                <a:spcPct val="100000"/>
              </a:lnSpc>
              <a:spcBef>
                <a:spcPts val="400"/>
              </a:spcBef>
            </a:pPr>
            <a:r>
              <a:rPr lang="en-US" sz="1800" dirty="0">
                <a:ea typeface="Calibri"/>
                <a:cs typeface="Calibri"/>
              </a:rPr>
              <a:t>Adult transition support</a:t>
            </a:r>
          </a:p>
          <a:p>
            <a:pPr marL="457200" indent="-342900">
              <a:lnSpc>
                <a:spcPct val="100000"/>
              </a:lnSpc>
              <a:spcBef>
                <a:spcPts val="400"/>
              </a:spcBef>
            </a:pPr>
            <a:r>
              <a:rPr lang="en-US" sz="1800" dirty="0">
                <a:ea typeface="Calibri"/>
                <a:cs typeface="Calibri"/>
              </a:rPr>
              <a:t>Adult physical support</a:t>
            </a:r>
          </a:p>
          <a:p>
            <a:pPr marL="457200" indent="-342900">
              <a:lnSpc>
                <a:spcPct val="100000"/>
              </a:lnSpc>
              <a:spcBef>
                <a:spcPts val="400"/>
              </a:spcBef>
            </a:pPr>
            <a:r>
              <a:rPr lang="en-US" sz="1800" dirty="0">
                <a:ea typeface="Calibri"/>
                <a:cs typeface="Calibri"/>
              </a:rPr>
              <a:t>Task analysis</a:t>
            </a:r>
          </a:p>
          <a:p>
            <a:pPr marL="0" indent="0">
              <a:buNone/>
            </a:pPr>
            <a:endParaRPr lang="en-US" sz="1800" dirty="0">
              <a:ea typeface="Calibri"/>
              <a:cs typeface="Calibri"/>
            </a:endParaRPr>
          </a:p>
          <a:p>
            <a:pPr marL="0" indent="0">
              <a:buNone/>
            </a:pPr>
            <a:endParaRPr lang="en-US" dirty="0">
              <a:ea typeface="Calibri"/>
              <a:cs typeface="Calibri"/>
            </a:endParaRPr>
          </a:p>
        </p:txBody>
      </p:sp>
      <p:sp>
        <p:nvSpPr>
          <p:cNvPr id="9" name="Rectangle: Rounded Corners 8">
            <a:extLst>
              <a:ext uri="{FF2B5EF4-FFF2-40B4-BE49-F238E27FC236}">
                <a16:creationId xmlns:a16="http://schemas.microsoft.com/office/drawing/2014/main" id="{C952F19F-9BD3-EE7C-B884-6FDAA368CA16}"/>
              </a:ext>
            </a:extLst>
          </p:cNvPr>
          <p:cNvSpPr/>
          <p:nvPr/>
        </p:nvSpPr>
        <p:spPr>
          <a:xfrm>
            <a:off x="5410164" y="3630014"/>
            <a:ext cx="6016501" cy="20014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ea typeface="Calibri"/>
                <a:cs typeface="Calibri"/>
              </a:rPr>
              <a:t>If a student requires any of these example supports on an ongoing basis, then the student is not independently initiating, performing, or completing self-care routines. </a:t>
            </a:r>
          </a:p>
        </p:txBody>
      </p:sp>
      <p:sp>
        <p:nvSpPr>
          <p:cNvPr id="8" name="Slide Number Placeholder 3">
            <a:extLst>
              <a:ext uri="{FF2B5EF4-FFF2-40B4-BE49-F238E27FC236}">
                <a16:creationId xmlns:a16="http://schemas.microsoft.com/office/drawing/2014/main" id="{DB50B06F-52DC-1618-52E6-FD93EA7D5AFF}"/>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240322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03E8-A17F-51EE-5CB9-B0A89F26DDC2}"/>
              </a:ext>
            </a:extLst>
          </p:cNvPr>
          <p:cNvSpPr>
            <a:spLocks noGrp="1"/>
          </p:cNvSpPr>
          <p:nvPr>
            <p:ph type="title"/>
          </p:nvPr>
        </p:nvSpPr>
        <p:spPr>
          <a:xfrm>
            <a:off x="613419" y="153230"/>
            <a:ext cx="11121657" cy="751350"/>
          </a:xfrm>
        </p:spPr>
        <p:txBody>
          <a:bodyPr/>
          <a:lstStyle/>
          <a:p>
            <a:r>
              <a:rPr lang="en-US" dirty="0"/>
              <a:t>Step II: Row 7</a:t>
            </a:r>
          </a:p>
        </p:txBody>
      </p:sp>
      <p:pic>
        <p:nvPicPr>
          <p:cNvPr id="5" name="Picture 4" descr="It is a screenshot of the seventh row of the eligibility criteria of the participation requirements and relates to a student's ability to follow directions, daily routines, and schedules and support needed. It leads into the other information on the slide. ">
            <a:extLst>
              <a:ext uri="{FF2B5EF4-FFF2-40B4-BE49-F238E27FC236}">
                <a16:creationId xmlns:a16="http://schemas.microsoft.com/office/drawing/2014/main" id="{5410342D-89BB-AE96-8F3F-601997F6E06D}"/>
              </a:ext>
            </a:extLst>
          </p:cNvPr>
          <p:cNvPicPr>
            <a:picLocks noChangeAspect="1"/>
          </p:cNvPicPr>
          <p:nvPr/>
        </p:nvPicPr>
        <p:blipFill rotWithShape="1">
          <a:blip r:embed="rId2"/>
          <a:srcRect l="27657" t="61363" r="29083" b="26394"/>
          <a:stretch/>
        </p:blipFill>
        <p:spPr bwMode="auto">
          <a:xfrm>
            <a:off x="828779" y="1030407"/>
            <a:ext cx="10686289" cy="1703377"/>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85253A9D-23FC-5C6D-FD1A-7F4DD97CA40D}"/>
              </a:ext>
            </a:extLst>
          </p:cNvPr>
          <p:cNvSpPr txBox="1"/>
          <p:nvPr/>
        </p:nvSpPr>
        <p:spPr>
          <a:xfrm>
            <a:off x="4009753" y="2870672"/>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p>
        </p:txBody>
      </p:sp>
      <p:sp>
        <p:nvSpPr>
          <p:cNvPr id="13" name="Rectangle: Rounded Corners 12">
            <a:extLst>
              <a:ext uri="{FF2B5EF4-FFF2-40B4-BE49-F238E27FC236}">
                <a16:creationId xmlns:a16="http://schemas.microsoft.com/office/drawing/2014/main" id="{EA4D5027-7C46-7AC8-9C39-7C7F7793F64D}"/>
              </a:ext>
            </a:extLst>
          </p:cNvPr>
          <p:cNvSpPr/>
          <p:nvPr/>
        </p:nvSpPr>
        <p:spPr>
          <a:xfrm>
            <a:off x="2990230" y="3430754"/>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ea typeface="Calibri"/>
                <a:cs typeface="Calibri"/>
              </a:rPr>
              <a:t>How extensive and frequent is the adult support required for the student to follow directions, daily routines, and schedules? </a:t>
            </a:r>
            <a:endParaRPr lang="en-US" sz="2400" dirty="0">
              <a:solidFill>
                <a:schemeClr val="bg1"/>
              </a:solidFill>
              <a:cs typeface="Calibri"/>
            </a:endParaRPr>
          </a:p>
        </p:txBody>
      </p:sp>
      <p:sp>
        <p:nvSpPr>
          <p:cNvPr id="4" name="Slide Number Placeholder 3">
            <a:extLst>
              <a:ext uri="{FF2B5EF4-FFF2-40B4-BE49-F238E27FC236}">
                <a16:creationId xmlns:a16="http://schemas.microsoft.com/office/drawing/2014/main" id="{41C01551-F767-8563-7433-F5BF35E73AAD}"/>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373776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53CC-36B2-4D74-E4E5-B7546208D491}"/>
              </a:ext>
            </a:extLst>
          </p:cNvPr>
          <p:cNvSpPr>
            <a:spLocks noGrp="1"/>
          </p:cNvSpPr>
          <p:nvPr>
            <p:ph type="title"/>
          </p:nvPr>
        </p:nvSpPr>
        <p:spPr>
          <a:xfrm>
            <a:off x="603523" y="123542"/>
            <a:ext cx="11121657" cy="751350"/>
          </a:xfrm>
        </p:spPr>
        <p:txBody>
          <a:bodyPr/>
          <a:lstStyle/>
          <a:p>
            <a:r>
              <a:rPr lang="en-US" dirty="0"/>
              <a:t>Step II: Row 8</a:t>
            </a:r>
          </a:p>
        </p:txBody>
      </p:sp>
      <p:pic>
        <p:nvPicPr>
          <p:cNvPr id="5" name="Picture 4" descr="It is a screenshot of the eighth row of the participation requirements and relates to a student's mode of communication and response modes. It leads into the other information on the slide. ">
            <a:extLst>
              <a:ext uri="{FF2B5EF4-FFF2-40B4-BE49-F238E27FC236}">
                <a16:creationId xmlns:a16="http://schemas.microsoft.com/office/drawing/2014/main" id="{80B42F0E-13B3-8D8D-8A5C-86DED397950A}"/>
              </a:ext>
            </a:extLst>
          </p:cNvPr>
          <p:cNvPicPr>
            <a:picLocks noChangeAspect="1"/>
          </p:cNvPicPr>
          <p:nvPr/>
        </p:nvPicPr>
        <p:blipFill rotWithShape="1">
          <a:blip r:embed="rId3"/>
          <a:srcRect l="27652" t="72148" r="29392" b="6051"/>
          <a:stretch/>
        </p:blipFill>
        <p:spPr bwMode="auto">
          <a:xfrm>
            <a:off x="888841" y="678676"/>
            <a:ext cx="10423223" cy="2392463"/>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0447411A-1146-459A-C29E-07E3FBF041D6}"/>
              </a:ext>
            </a:extLst>
          </p:cNvPr>
          <p:cNvSpPr txBox="1"/>
          <p:nvPr/>
        </p:nvSpPr>
        <p:spPr>
          <a:xfrm>
            <a:off x="4020809" y="3245661"/>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p>
        </p:txBody>
      </p:sp>
      <p:sp>
        <p:nvSpPr>
          <p:cNvPr id="14" name="Rectangle: Rounded Corners 13">
            <a:extLst>
              <a:ext uri="{FF2B5EF4-FFF2-40B4-BE49-F238E27FC236}">
                <a16:creationId xmlns:a16="http://schemas.microsoft.com/office/drawing/2014/main" id="{0137D8D2-913E-68A0-DFF9-A8DB184CFD0C}"/>
              </a:ext>
            </a:extLst>
          </p:cNvPr>
          <p:cNvSpPr/>
          <p:nvPr/>
        </p:nvSpPr>
        <p:spPr>
          <a:xfrm>
            <a:off x="2986216" y="3802995"/>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ea typeface="Calibri"/>
                <a:cs typeface="Calibri"/>
              </a:rPr>
              <a:t>How extensive and frequent are the individualized supports required for the student to participate in on-topic and age-appropriate academic and social exchanges?</a:t>
            </a:r>
          </a:p>
        </p:txBody>
      </p:sp>
      <p:sp>
        <p:nvSpPr>
          <p:cNvPr id="4" name="Slide Number Placeholder 3">
            <a:extLst>
              <a:ext uri="{FF2B5EF4-FFF2-40B4-BE49-F238E27FC236}">
                <a16:creationId xmlns:a16="http://schemas.microsoft.com/office/drawing/2014/main" id="{EBD04BFD-9652-8EB7-BB57-6D4F7F354335}"/>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324493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F1C3-8DA0-170B-BAF0-E36E59E9B36F}"/>
              </a:ext>
            </a:extLst>
          </p:cNvPr>
          <p:cNvSpPr>
            <a:spLocks noGrp="1"/>
          </p:cNvSpPr>
          <p:nvPr>
            <p:ph type="title"/>
          </p:nvPr>
        </p:nvSpPr>
        <p:spPr>
          <a:xfrm>
            <a:off x="613419" y="153230"/>
            <a:ext cx="11121657" cy="751350"/>
          </a:xfrm>
        </p:spPr>
        <p:txBody>
          <a:bodyPr>
            <a:normAutofit/>
          </a:bodyPr>
          <a:lstStyle/>
          <a:p>
            <a:r>
              <a:rPr lang="en-US" dirty="0"/>
              <a:t>Step II: Review Criteria </a:t>
            </a:r>
            <a:endParaRPr lang="en-US" dirty="0">
              <a:ea typeface="Calibri"/>
              <a:cs typeface="Calibri"/>
            </a:endParaRPr>
          </a:p>
        </p:txBody>
      </p:sp>
      <p:pic>
        <p:nvPicPr>
          <p:cNvPr id="5" name="Picture 4" descr="It is a screenshot of the third question of the participation requirements which relates to the ARD committee's determination of whether a student has a most significant cognitive disability. It leads into the other information on the slide.">
            <a:extLst>
              <a:ext uri="{FF2B5EF4-FFF2-40B4-BE49-F238E27FC236}">
                <a16:creationId xmlns:a16="http://schemas.microsoft.com/office/drawing/2014/main" id="{51CD9FC6-D298-2E20-08BF-36779457D20D}"/>
              </a:ext>
            </a:extLst>
          </p:cNvPr>
          <p:cNvPicPr>
            <a:picLocks noChangeAspect="1"/>
          </p:cNvPicPr>
          <p:nvPr/>
        </p:nvPicPr>
        <p:blipFill rotWithShape="1">
          <a:blip r:embed="rId3"/>
          <a:srcRect l="20164" t="51463" r="21773" b="30538"/>
          <a:stretch/>
        </p:blipFill>
        <p:spPr bwMode="auto">
          <a:xfrm>
            <a:off x="950991" y="809539"/>
            <a:ext cx="10448603" cy="1820707"/>
          </a:xfrm>
          <a:prstGeom prst="rect">
            <a:avLst/>
          </a:prstGeom>
          <a:ln w="12700">
            <a:solidFill>
              <a:schemeClr val="accent1"/>
            </a:solid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7559B80B-1268-13E0-D55E-C198E3A9BB0E}"/>
              </a:ext>
            </a:extLst>
          </p:cNvPr>
          <p:cNvSpPr>
            <a:spLocks noGrp="1"/>
          </p:cNvSpPr>
          <p:nvPr>
            <p:ph idx="1"/>
          </p:nvPr>
        </p:nvSpPr>
        <p:spPr>
          <a:xfrm>
            <a:off x="609501" y="2774367"/>
            <a:ext cx="11206266" cy="2029246"/>
          </a:xfrm>
        </p:spPr>
        <p:txBody>
          <a:bodyPr lIns="91440" tIns="45720" rIns="91440" bIns="45720" anchor="t"/>
          <a:lstStyle/>
          <a:p>
            <a:pPr marL="285750" indent="-285750"/>
            <a:r>
              <a:rPr lang="en-US" dirty="0"/>
              <a:t>The ARD committee will need to determine if the student has the </a:t>
            </a:r>
            <a:r>
              <a:rPr lang="en-US" b="1" dirty="0"/>
              <a:t>most </a:t>
            </a:r>
            <a:r>
              <a:rPr lang="en-US" dirty="0"/>
              <a:t>significant cognitive disability after reviewing all the criteria, completing each row, and selecting the appropriate response. </a:t>
            </a:r>
            <a:endParaRPr lang="en-US" dirty="0">
              <a:cs typeface="Calibri"/>
            </a:endParaRPr>
          </a:p>
          <a:p>
            <a:pPr marL="285750" indent="-285750"/>
            <a:r>
              <a:rPr lang="en-US" dirty="0"/>
              <a:t>Based on the response to Question 3, the ARD committee will either move on to the next step or stop on Step II. </a:t>
            </a:r>
            <a:endParaRPr lang="en-US" dirty="0">
              <a:cs typeface="Calibri"/>
            </a:endParaRPr>
          </a:p>
        </p:txBody>
      </p:sp>
      <p:pic>
        <p:nvPicPr>
          <p:cNvPr id="8" name="Graphic 7">
            <a:extLst>
              <a:ext uri="{FF2B5EF4-FFF2-40B4-BE49-F238E27FC236}">
                <a16:creationId xmlns:a16="http://schemas.microsoft.com/office/drawing/2014/main" id="{F36AA7A7-6168-1995-0168-8E5A550842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593" y="4916936"/>
            <a:ext cx="914400" cy="914400"/>
          </a:xfrm>
          <a:prstGeom prst="rect">
            <a:avLst/>
          </a:prstGeom>
        </p:spPr>
      </p:pic>
      <p:sp>
        <p:nvSpPr>
          <p:cNvPr id="6" name="TextBox 5">
            <a:extLst>
              <a:ext uri="{FF2B5EF4-FFF2-40B4-BE49-F238E27FC236}">
                <a16:creationId xmlns:a16="http://schemas.microsoft.com/office/drawing/2014/main" id="{AD8203D5-EFAF-C6CE-A1E8-4BD02DA5676D}"/>
              </a:ext>
            </a:extLst>
          </p:cNvPr>
          <p:cNvSpPr txBox="1"/>
          <p:nvPr/>
        </p:nvSpPr>
        <p:spPr>
          <a:xfrm>
            <a:off x="1439166" y="4913821"/>
            <a:ext cx="10406546" cy="923330"/>
          </a:xfrm>
          <a:prstGeom prst="rect">
            <a:avLst/>
          </a:prstGeom>
          <a:solidFill>
            <a:schemeClr val="accent3">
              <a:lumMod val="20000"/>
              <a:lumOff val="80000"/>
            </a:schemeClr>
          </a:solidFill>
        </p:spPr>
        <p:txBody>
          <a:bodyPr wrap="square" lIns="91440" tIns="45720" rIns="91440" bIns="45720" rtlCol="0" anchor="t">
            <a:spAutoFit/>
          </a:bodyPr>
          <a:lstStyle/>
          <a:p>
            <a:r>
              <a:rPr lang="en-US" sz="1800" i="1" dirty="0">
                <a:ea typeface="Open Sans"/>
                <a:cs typeface="Open Sans"/>
              </a:rPr>
              <a:t>Remember that a student with the </a:t>
            </a:r>
            <a:r>
              <a:rPr lang="en-US" sz="1800" b="1" i="1" dirty="0">
                <a:ea typeface="Open Sans"/>
                <a:cs typeface="Open Sans"/>
              </a:rPr>
              <a:t>most </a:t>
            </a:r>
            <a:r>
              <a:rPr lang="en-US" sz="1800" i="1" dirty="0">
                <a:ea typeface="Open Sans"/>
                <a:cs typeface="Open Sans"/>
              </a:rPr>
              <a:t>significant cognitive disability requires</a:t>
            </a:r>
            <a:r>
              <a:rPr lang="en-US" sz="1800" i="1" spc="-40" dirty="0">
                <a:ea typeface="Open Sans"/>
                <a:cs typeface="Open Sans"/>
              </a:rPr>
              <a:t> </a:t>
            </a:r>
            <a:r>
              <a:rPr lang="en-US" sz="1800" i="1" dirty="0">
                <a:ea typeface="Open Sans"/>
                <a:cs typeface="Open Sans"/>
              </a:rPr>
              <a:t>extensive,</a:t>
            </a:r>
            <a:r>
              <a:rPr lang="en-US" sz="1800" i="1" spc="-65" dirty="0">
                <a:ea typeface="Open Sans"/>
                <a:cs typeface="Open Sans"/>
              </a:rPr>
              <a:t> </a:t>
            </a:r>
            <a:r>
              <a:rPr lang="en-US" sz="1800" i="1" dirty="0">
                <a:ea typeface="Open Sans"/>
                <a:cs typeface="Open Sans"/>
              </a:rPr>
              <a:t>direct,</a:t>
            </a:r>
            <a:r>
              <a:rPr lang="en-US" sz="1800" i="1" spc="-35" dirty="0">
                <a:ea typeface="Open Sans"/>
                <a:cs typeface="Open Sans"/>
              </a:rPr>
              <a:t> </a:t>
            </a:r>
            <a:r>
              <a:rPr lang="en-US" sz="1800" i="1" dirty="0">
                <a:ea typeface="Open Sans"/>
                <a:cs typeface="Open Sans"/>
              </a:rPr>
              <a:t>individualized</a:t>
            </a:r>
            <a:r>
              <a:rPr lang="en-US" sz="1800" i="1" spc="-85" dirty="0">
                <a:ea typeface="Open Sans"/>
                <a:cs typeface="Open Sans"/>
              </a:rPr>
              <a:t> </a:t>
            </a:r>
            <a:r>
              <a:rPr lang="en-US" sz="1800" i="1" dirty="0">
                <a:ea typeface="Open Sans"/>
                <a:cs typeface="Open Sans"/>
              </a:rPr>
              <a:t>instruction,</a:t>
            </a:r>
            <a:r>
              <a:rPr lang="en-US" sz="1800" i="1" spc="-60" dirty="0">
                <a:ea typeface="Open Sans"/>
                <a:cs typeface="Open Sans"/>
              </a:rPr>
              <a:t> </a:t>
            </a:r>
            <a:r>
              <a:rPr lang="en-US" sz="1800" i="1" dirty="0">
                <a:ea typeface="Open Sans"/>
                <a:cs typeface="Open Sans"/>
              </a:rPr>
              <a:t>as</a:t>
            </a:r>
            <a:r>
              <a:rPr lang="en-US" sz="1800" i="1" spc="-35" dirty="0">
                <a:ea typeface="Open Sans"/>
                <a:cs typeface="Open Sans"/>
              </a:rPr>
              <a:t> </a:t>
            </a:r>
            <a:r>
              <a:rPr lang="en-US" sz="1800" i="1" dirty="0">
                <a:ea typeface="Open Sans"/>
                <a:cs typeface="Open Sans"/>
              </a:rPr>
              <a:t>well</a:t>
            </a:r>
            <a:r>
              <a:rPr lang="en-US" sz="1800" i="1" spc="-50" dirty="0">
                <a:ea typeface="Open Sans"/>
                <a:cs typeface="Open Sans"/>
              </a:rPr>
              <a:t> </a:t>
            </a:r>
            <a:r>
              <a:rPr lang="en-US" sz="1800" i="1" dirty="0">
                <a:ea typeface="Open Sans"/>
                <a:cs typeface="Open Sans"/>
              </a:rPr>
              <a:t>as</a:t>
            </a:r>
            <a:r>
              <a:rPr lang="en-US" sz="1800" i="1" spc="-45" dirty="0">
                <a:ea typeface="Open Sans"/>
                <a:cs typeface="Open Sans"/>
              </a:rPr>
              <a:t> </a:t>
            </a:r>
            <a:r>
              <a:rPr lang="en-US" sz="1800" i="1" dirty="0">
                <a:ea typeface="Open Sans"/>
                <a:cs typeface="Open Sans"/>
              </a:rPr>
              <a:t>a</a:t>
            </a:r>
            <a:r>
              <a:rPr lang="en-US" sz="1800" i="1" spc="-40" dirty="0">
                <a:ea typeface="Open Sans"/>
                <a:cs typeface="Open Sans"/>
              </a:rPr>
              <a:t> </a:t>
            </a:r>
            <a:r>
              <a:rPr lang="en-US" sz="1800" i="1" dirty="0">
                <a:ea typeface="Open Sans"/>
                <a:cs typeface="Open Sans"/>
              </a:rPr>
              <a:t>need</a:t>
            </a:r>
            <a:r>
              <a:rPr lang="en-US" sz="1800" i="1" spc="-35" dirty="0">
                <a:ea typeface="Open Sans"/>
                <a:cs typeface="Open Sans"/>
              </a:rPr>
              <a:t> </a:t>
            </a:r>
            <a:r>
              <a:rPr lang="en-US" sz="1800" i="1" spc="-25" dirty="0">
                <a:ea typeface="Open Sans"/>
                <a:cs typeface="Open Sans"/>
              </a:rPr>
              <a:t>for </a:t>
            </a:r>
            <a:r>
              <a:rPr lang="en-US" sz="1800" i="1" dirty="0">
                <a:ea typeface="Open Sans"/>
                <a:cs typeface="Open Sans"/>
              </a:rPr>
              <a:t>substantial</a:t>
            </a:r>
            <a:r>
              <a:rPr lang="en-US" sz="1800" i="1" spc="-50" dirty="0">
                <a:ea typeface="Open Sans"/>
                <a:cs typeface="Open Sans"/>
              </a:rPr>
              <a:t> </a:t>
            </a:r>
            <a:r>
              <a:rPr lang="en-US" sz="1800" i="1" dirty="0">
                <a:ea typeface="Open Sans"/>
                <a:cs typeface="Open Sans"/>
              </a:rPr>
              <a:t>supports</a:t>
            </a:r>
            <a:r>
              <a:rPr lang="en-US" sz="1800" i="1" spc="-35" dirty="0">
                <a:ea typeface="Open Sans"/>
                <a:cs typeface="Open Sans"/>
              </a:rPr>
              <a:t> </a:t>
            </a:r>
            <a:r>
              <a:rPr lang="en-US" sz="1800" i="1" dirty="0">
                <a:ea typeface="Open Sans"/>
                <a:cs typeface="Open Sans"/>
              </a:rPr>
              <a:t>that</a:t>
            </a:r>
            <a:r>
              <a:rPr lang="en-US" sz="1800" i="1" spc="-20" dirty="0">
                <a:ea typeface="Open Sans"/>
                <a:cs typeface="Open Sans"/>
              </a:rPr>
              <a:t> </a:t>
            </a:r>
            <a:r>
              <a:rPr lang="en-US" sz="1800" i="1" dirty="0">
                <a:ea typeface="Open Sans"/>
                <a:cs typeface="Open Sans"/>
              </a:rPr>
              <a:t>are</a:t>
            </a:r>
            <a:r>
              <a:rPr lang="en-US" sz="1800" i="1" spc="-20" dirty="0">
                <a:ea typeface="Open Sans"/>
                <a:cs typeface="Open Sans"/>
              </a:rPr>
              <a:t> </a:t>
            </a:r>
            <a:r>
              <a:rPr lang="en-US" sz="1800" i="1" dirty="0">
                <a:ea typeface="Open Sans"/>
                <a:cs typeface="Open Sans"/>
              </a:rPr>
              <a:t>neither</a:t>
            </a:r>
            <a:r>
              <a:rPr lang="en-US" sz="1800" i="1" spc="-20" dirty="0">
                <a:ea typeface="Open Sans"/>
                <a:cs typeface="Open Sans"/>
              </a:rPr>
              <a:t> </a:t>
            </a:r>
            <a:r>
              <a:rPr lang="en-US" sz="1800" i="1" dirty="0">
                <a:ea typeface="Open Sans"/>
                <a:cs typeface="Open Sans"/>
              </a:rPr>
              <a:t>temporary</a:t>
            </a:r>
            <a:r>
              <a:rPr lang="en-US" sz="1800" i="1" spc="-25" dirty="0">
                <a:ea typeface="Open Sans"/>
                <a:cs typeface="Open Sans"/>
              </a:rPr>
              <a:t> </a:t>
            </a:r>
            <a:r>
              <a:rPr lang="en-US" sz="1800" i="1" dirty="0">
                <a:ea typeface="Open Sans"/>
                <a:cs typeface="Open Sans"/>
              </a:rPr>
              <a:t>nor</a:t>
            </a:r>
            <a:r>
              <a:rPr lang="en-US" sz="1800" i="1" spc="-35" dirty="0">
                <a:ea typeface="Open Sans"/>
                <a:cs typeface="Open Sans"/>
              </a:rPr>
              <a:t> </a:t>
            </a:r>
            <a:r>
              <a:rPr lang="en-US" sz="1800" i="1" dirty="0">
                <a:ea typeface="Open Sans"/>
                <a:cs typeface="Open Sans"/>
              </a:rPr>
              <a:t>specific</a:t>
            </a:r>
            <a:r>
              <a:rPr lang="en-US" sz="1800" i="1" spc="-15" dirty="0">
                <a:ea typeface="Open Sans"/>
                <a:cs typeface="Open Sans"/>
              </a:rPr>
              <a:t> </a:t>
            </a:r>
            <a:r>
              <a:rPr lang="en-US" sz="1800" i="1" dirty="0">
                <a:ea typeface="Open Sans"/>
                <a:cs typeface="Open Sans"/>
              </a:rPr>
              <a:t>to</a:t>
            </a:r>
            <a:r>
              <a:rPr lang="en-US" sz="1800" i="1" spc="-30" dirty="0">
                <a:ea typeface="Open Sans"/>
                <a:cs typeface="Open Sans"/>
              </a:rPr>
              <a:t> </a:t>
            </a:r>
            <a:r>
              <a:rPr lang="en-US" sz="1800" i="1" dirty="0">
                <a:ea typeface="Open Sans"/>
                <a:cs typeface="Open Sans"/>
              </a:rPr>
              <a:t>a</a:t>
            </a:r>
            <a:r>
              <a:rPr lang="en-US" sz="1800" i="1" spc="-20" dirty="0">
                <a:ea typeface="Open Sans"/>
                <a:cs typeface="Open Sans"/>
              </a:rPr>
              <a:t> </a:t>
            </a:r>
            <a:r>
              <a:rPr lang="en-US" sz="1800" i="1" spc="-10" dirty="0">
                <a:ea typeface="Open Sans"/>
                <a:cs typeface="Open Sans"/>
              </a:rPr>
              <a:t>particular </a:t>
            </a:r>
            <a:r>
              <a:rPr lang="en-US" sz="1800" i="1" dirty="0">
                <a:ea typeface="Open Sans"/>
                <a:cs typeface="Open Sans"/>
              </a:rPr>
              <a:t>content </a:t>
            </a:r>
            <a:r>
              <a:rPr lang="en-US" sz="1800" i="1" spc="-20" dirty="0">
                <a:ea typeface="Open Sans"/>
                <a:cs typeface="Open Sans"/>
              </a:rPr>
              <a:t>area.</a:t>
            </a:r>
            <a:endParaRPr lang="en-US" sz="1800" i="1" dirty="0">
              <a:ea typeface="Open Sans"/>
              <a:cs typeface="Open Sans"/>
            </a:endParaRPr>
          </a:p>
        </p:txBody>
      </p:sp>
      <p:sp>
        <p:nvSpPr>
          <p:cNvPr id="4" name="Slide Number Placeholder 3">
            <a:extLst>
              <a:ext uri="{FF2B5EF4-FFF2-40B4-BE49-F238E27FC236}">
                <a16:creationId xmlns:a16="http://schemas.microsoft.com/office/drawing/2014/main" id="{10ED9294-EF6E-D737-D610-F12556E5352B}"/>
              </a:ext>
            </a:extLst>
          </p:cNvPr>
          <p:cNvSpPr>
            <a:spLocks noGrp="1"/>
          </p:cNvSpPr>
          <p:nvPr>
            <p:ph type="sldNum" sz="quarter" idx="4"/>
          </p:nvPr>
        </p:nvSpPr>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65808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6C9A63-E686-6520-DA65-A55CE8C58465}"/>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53E17781-122D-7A67-E73E-A5BB8425BCB4}"/>
              </a:ext>
            </a:extLst>
          </p:cNvPr>
          <p:cNvSpPr>
            <a:spLocks noGrp="1"/>
          </p:cNvSpPr>
          <p:nvPr>
            <p:ph idx="1"/>
          </p:nvPr>
        </p:nvSpPr>
        <p:spPr>
          <a:xfrm>
            <a:off x="712380" y="1495651"/>
            <a:ext cx="6940277" cy="4351338"/>
          </a:xfrm>
        </p:spPr>
        <p:txBody>
          <a:bodyPr lIns="91440" tIns="45720" rIns="91440" bIns="45720" anchor="t"/>
          <a:lstStyle/>
          <a:p>
            <a:pPr marL="457200" indent="-457200"/>
            <a:r>
              <a:rPr lang="en-US" dirty="0"/>
              <a:t>STAAR Alternate 2 Overview</a:t>
            </a:r>
          </a:p>
          <a:p>
            <a:pPr marL="457200" indent="-457200"/>
            <a:endParaRPr lang="en-US" sz="1000" dirty="0">
              <a:cs typeface="Calibri"/>
            </a:endParaRPr>
          </a:p>
          <a:p>
            <a:pPr marL="457200" indent="-457200"/>
            <a:r>
              <a:rPr lang="en-US" dirty="0">
                <a:cs typeface="Calibri"/>
              </a:rPr>
              <a:t>USDE Statewide 1% Waiver Denial</a:t>
            </a:r>
            <a:endParaRPr lang="en-US" dirty="0"/>
          </a:p>
          <a:p>
            <a:pPr marL="457200" indent="-457200"/>
            <a:endParaRPr lang="en-US" sz="1000" dirty="0">
              <a:cs typeface="Calibri"/>
            </a:endParaRPr>
          </a:p>
          <a:p>
            <a:pPr marL="457200" indent="-457200"/>
            <a:r>
              <a:rPr lang="en-US" dirty="0">
                <a:cs typeface="Calibri"/>
              </a:rPr>
              <a:t>STAAR Alternate 2 Participation Requirements</a:t>
            </a:r>
            <a:endParaRPr lang="en-US" dirty="0"/>
          </a:p>
          <a:p>
            <a:pPr marL="457200" indent="-457200"/>
            <a:endParaRPr lang="en-US" sz="1000" dirty="0">
              <a:cs typeface="Calibri"/>
            </a:endParaRPr>
          </a:p>
          <a:p>
            <a:pPr marL="457200" indent="-457200"/>
            <a:r>
              <a:rPr lang="en-US" dirty="0">
                <a:cs typeface="Calibri"/>
              </a:rPr>
              <a:t>Frequently Asked Questions</a:t>
            </a:r>
            <a:endParaRPr lang="en-US" dirty="0"/>
          </a:p>
          <a:p>
            <a:pPr marL="457200" indent="-457200"/>
            <a:endParaRPr lang="en-US" sz="1000" dirty="0">
              <a:cs typeface="Calibri"/>
            </a:endParaRPr>
          </a:p>
          <a:p>
            <a:pPr marL="457200" indent="-457200"/>
            <a:r>
              <a:rPr lang="en-US" dirty="0">
                <a:cs typeface="Calibri"/>
              </a:rPr>
              <a:t>Additional Resources</a:t>
            </a:r>
            <a:endParaRPr lang="en-US" dirty="0"/>
          </a:p>
          <a:p>
            <a:pPr marL="0" indent="0">
              <a:buNone/>
            </a:pPr>
            <a:endParaRPr lang="en-US" dirty="0">
              <a:cs typeface="Calibri"/>
            </a:endParaRPr>
          </a:p>
          <a:p>
            <a:pPr marL="0" indent="0">
              <a:buNone/>
            </a:pPr>
            <a:endParaRPr lang="en-US" dirty="0">
              <a:cs typeface="Calibri"/>
            </a:endParaRPr>
          </a:p>
          <a:p>
            <a:endParaRPr lang="en-US" dirty="0">
              <a:cs typeface="Calibri"/>
            </a:endParaRPr>
          </a:p>
        </p:txBody>
      </p:sp>
      <p:pic>
        <p:nvPicPr>
          <p:cNvPr id="2" name="object 2" descr="There are two pictures of students working and one picture of a teacher working with one student. "/>
          <p:cNvPicPr/>
          <p:nvPr/>
        </p:nvPicPr>
        <p:blipFill>
          <a:blip r:embed="rId3" cstate="print"/>
          <a:stretch>
            <a:fillRect/>
          </a:stretch>
        </p:blipFill>
        <p:spPr>
          <a:xfrm>
            <a:off x="7413192" y="904580"/>
            <a:ext cx="4066428" cy="4903085"/>
          </a:xfrm>
          <a:prstGeom prst="rect">
            <a:avLst/>
          </a:prstGeom>
        </p:spPr>
      </p:pic>
      <p:sp>
        <p:nvSpPr>
          <p:cNvPr id="4" name="Slide Number Placeholder 3">
            <a:extLst>
              <a:ext uri="{FF2B5EF4-FFF2-40B4-BE49-F238E27FC236}">
                <a16:creationId xmlns:a16="http://schemas.microsoft.com/office/drawing/2014/main" id="{1EBFDEC3-B8A0-2AF4-6749-3AE0D9D4B5DE}"/>
              </a:ext>
            </a:extLst>
          </p:cNvPr>
          <p:cNvSpPr>
            <a:spLocks noGrp="1"/>
          </p:cNvSpPr>
          <p:nvPr>
            <p:ph type="sldNum" sz="quarter" idx="4"/>
          </p:nvPr>
        </p:nvSpPr>
        <p:spPr/>
        <p:txBody>
          <a:bodyPr/>
          <a:lstStyle/>
          <a:p>
            <a:fld id="{69C126A4-BD19-47E2-8A0E-0DE1B9D8C925}" type="slidenum">
              <a:rPr lang="en-US" smtClean="0"/>
              <a:pPr/>
              <a:t>3</a:t>
            </a:fld>
            <a:endParaRPr lang="en-US"/>
          </a:p>
        </p:txBody>
      </p:sp>
    </p:spTree>
    <p:extLst>
      <p:ext uri="{BB962C8B-B14F-4D97-AF65-F5344CB8AC3E}">
        <p14:creationId xmlns:p14="http://schemas.microsoft.com/office/powerpoint/2010/main" val="2283270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9925-7968-2B2D-BC54-6B9D60C51360}"/>
              </a:ext>
            </a:extLst>
          </p:cNvPr>
          <p:cNvSpPr>
            <a:spLocks noGrp="1"/>
          </p:cNvSpPr>
          <p:nvPr>
            <p:ph type="title"/>
          </p:nvPr>
        </p:nvSpPr>
        <p:spPr>
          <a:xfrm>
            <a:off x="568737" y="124666"/>
            <a:ext cx="11121657" cy="751350"/>
          </a:xfrm>
        </p:spPr>
        <p:txBody>
          <a:bodyPr>
            <a:noAutofit/>
          </a:bodyPr>
          <a:lstStyle/>
          <a:p>
            <a:r>
              <a:rPr lang="en-US" dirty="0"/>
              <a:t>Step III: Provide Assurances and Confirm </a:t>
            </a:r>
            <a:endParaRPr lang="en-US" dirty="0">
              <a:cs typeface="Calibri"/>
            </a:endParaRPr>
          </a:p>
        </p:txBody>
      </p:sp>
      <p:pic>
        <p:nvPicPr>
          <p:cNvPr id="5" name="Picture 4" descr="It is a screenshot of the first assurance in Step III of the participation requirements. ">
            <a:extLst>
              <a:ext uri="{FF2B5EF4-FFF2-40B4-BE49-F238E27FC236}">
                <a16:creationId xmlns:a16="http://schemas.microsoft.com/office/drawing/2014/main" id="{77DCBF1C-8320-D05E-5B78-885C6CCC9732}"/>
              </a:ext>
            </a:extLst>
          </p:cNvPr>
          <p:cNvPicPr>
            <a:picLocks noChangeAspect="1"/>
          </p:cNvPicPr>
          <p:nvPr/>
        </p:nvPicPr>
        <p:blipFill rotWithShape="1">
          <a:blip r:embed="rId3"/>
          <a:srcRect l="20350" t="61898" r="22034" b="16329"/>
          <a:stretch/>
        </p:blipFill>
        <p:spPr bwMode="auto">
          <a:xfrm>
            <a:off x="400503" y="1003776"/>
            <a:ext cx="7735253" cy="1592698"/>
          </a:xfrm>
          <a:prstGeom prst="rect">
            <a:avLst/>
          </a:prstGeom>
          <a:ln w="12700">
            <a:solidFill>
              <a:schemeClr val="accent1"/>
            </a:solidFill>
          </a:ln>
          <a:extLst>
            <a:ext uri="{53640926-AAD7-44D8-BBD7-CCE9431645EC}">
              <a14:shadowObscured xmlns:a14="http://schemas.microsoft.com/office/drawing/2010/main"/>
            </a:ext>
          </a:extLst>
        </p:spPr>
      </p:pic>
      <p:cxnSp>
        <p:nvCxnSpPr>
          <p:cNvPr id="8" name="Straight Connector 7">
            <a:extLst>
              <a:ext uri="{FF2B5EF4-FFF2-40B4-BE49-F238E27FC236}">
                <a16:creationId xmlns:a16="http://schemas.microsoft.com/office/drawing/2014/main" id="{6BB4FD40-F64A-0211-E537-C7022FBA7FFF}"/>
              </a:ext>
              <a:ext uri="{C183D7F6-B498-43B3-948B-1728B52AA6E4}">
                <adec:decorative xmlns:adec="http://schemas.microsoft.com/office/drawing/2017/decorative" val="1"/>
              </a:ext>
            </a:extLst>
          </p:cNvPr>
          <p:cNvCxnSpPr>
            <a:cxnSpLocks/>
            <a:endCxn id="3" idx="0"/>
          </p:cNvCxnSpPr>
          <p:nvPr/>
        </p:nvCxnSpPr>
        <p:spPr>
          <a:xfrm>
            <a:off x="3194595" y="2603526"/>
            <a:ext cx="4483" cy="594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6058D4-F6C5-779F-2BD2-E25186D45AF4}"/>
              </a:ext>
            </a:extLst>
          </p:cNvPr>
          <p:cNvSpPr>
            <a:spLocks noGrp="1"/>
          </p:cNvSpPr>
          <p:nvPr>
            <p:ph idx="1"/>
          </p:nvPr>
        </p:nvSpPr>
        <p:spPr>
          <a:xfrm>
            <a:off x="752196" y="3202311"/>
            <a:ext cx="4893763" cy="2031932"/>
          </a:xfrm>
          <a:ln>
            <a:solidFill>
              <a:schemeClr val="tx1"/>
            </a:solidFill>
            <a:prstDash val="dash"/>
          </a:ln>
        </p:spPr>
        <p:txBody>
          <a:bodyPr lIns="91440" tIns="45720" rIns="91440" bIns="45720" anchor="t"/>
          <a:lstStyle/>
          <a:p>
            <a:pPr marL="0" indent="0">
              <a:buClrTx/>
              <a:buNone/>
            </a:pPr>
            <a:r>
              <a:rPr lang="en-US" sz="2000" i="1">
                <a:solidFill>
                  <a:schemeClr val="tx1"/>
                </a:solidFill>
              </a:rPr>
              <a:t>All assurances must be reviewed and marked for the student to participate in STAAR Alternate 2.</a:t>
            </a:r>
            <a:endParaRPr lang="en-US" sz="2000" i="1">
              <a:solidFill>
                <a:schemeClr val="tx1"/>
              </a:solidFill>
              <a:cs typeface="Calibri"/>
            </a:endParaRPr>
          </a:p>
          <a:p>
            <a:pPr marL="0" indent="0">
              <a:buClrTx/>
              <a:buNone/>
            </a:pPr>
            <a:r>
              <a:rPr lang="en-US" sz="2000" i="1">
                <a:solidFill>
                  <a:schemeClr val="tx1"/>
                </a:solidFill>
              </a:rPr>
              <a:t>The ARD committee will also need to respond to Question 4 to either confirm or not confirm the student’s eligibility for STAAR Alternate 2. </a:t>
            </a:r>
            <a:endParaRPr lang="en-US" sz="2000" i="1">
              <a:solidFill>
                <a:schemeClr val="tx1"/>
              </a:solidFill>
              <a:cs typeface="Calibri"/>
            </a:endParaRPr>
          </a:p>
        </p:txBody>
      </p:sp>
      <p:pic>
        <p:nvPicPr>
          <p:cNvPr id="7" name="Picture 6" descr="It is a screenshot of the last 3 assurances and the rationale box as to why a student cannot participate in STAAR Alternate 2 in Step III of the participation requirements.">
            <a:extLst>
              <a:ext uri="{FF2B5EF4-FFF2-40B4-BE49-F238E27FC236}">
                <a16:creationId xmlns:a16="http://schemas.microsoft.com/office/drawing/2014/main" id="{91822919-537D-7E8F-FC9F-96B94016A318}"/>
              </a:ext>
            </a:extLst>
          </p:cNvPr>
          <p:cNvPicPr>
            <a:picLocks noChangeAspect="1"/>
          </p:cNvPicPr>
          <p:nvPr/>
        </p:nvPicPr>
        <p:blipFill rotWithShape="1">
          <a:blip r:embed="rId4"/>
          <a:srcRect l="20251" t="33083" r="20066" b="6287"/>
          <a:stretch/>
        </p:blipFill>
        <p:spPr bwMode="auto">
          <a:xfrm>
            <a:off x="5963072" y="2463695"/>
            <a:ext cx="6148458" cy="3514672"/>
          </a:xfrm>
          <a:prstGeom prst="rect">
            <a:avLst/>
          </a:prstGeom>
          <a:ln w="12700">
            <a:solidFill>
              <a:schemeClr val="accent1"/>
            </a:solidFill>
          </a:ln>
          <a:extLst>
            <a:ext uri="{53640926-AAD7-44D8-BBD7-CCE9431645EC}">
              <a14:shadowObscured xmlns:a14="http://schemas.microsoft.com/office/drawing/2010/main"/>
            </a:ext>
          </a:extLst>
        </p:spPr>
      </p:pic>
      <p:cxnSp>
        <p:nvCxnSpPr>
          <p:cNvPr id="12" name="Straight Connector 11">
            <a:extLst>
              <a:ext uri="{FF2B5EF4-FFF2-40B4-BE49-F238E27FC236}">
                <a16:creationId xmlns:a16="http://schemas.microsoft.com/office/drawing/2014/main" id="{7A9D17C1-C3AD-D37F-5C3E-320F4AEA1AF3}"/>
              </a:ext>
              <a:ext uri="{C183D7F6-B498-43B3-948B-1728B52AA6E4}">
                <adec:decorative xmlns:adec="http://schemas.microsoft.com/office/drawing/2017/decorative" val="1"/>
              </a:ext>
            </a:extLst>
          </p:cNvPr>
          <p:cNvCxnSpPr>
            <a:cxnSpLocks/>
            <a:stCxn id="3" idx="3"/>
            <a:endCxn id="7" idx="1"/>
          </p:cNvCxnSpPr>
          <p:nvPr/>
        </p:nvCxnSpPr>
        <p:spPr>
          <a:xfrm>
            <a:off x="5645959" y="4218277"/>
            <a:ext cx="317113" cy="27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C28CFFC-3356-138E-58E2-61E3D4E01DD6}"/>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335731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03523" y="153230"/>
            <a:ext cx="11121657" cy="751350"/>
          </a:xfrm>
        </p:spPr>
        <p:txBody>
          <a:bodyPr/>
          <a:lstStyle/>
          <a:p>
            <a:r>
              <a:rPr lang="en-US" dirty="0">
                <a:cs typeface="Calibri"/>
              </a:rPr>
              <a:t>Frequently Asked Question 3</a:t>
            </a:r>
            <a:endParaRPr lang="en-US" dirty="0"/>
          </a:p>
        </p:txBody>
      </p:sp>
      <p:sp>
        <p:nvSpPr>
          <p:cNvPr id="4" name="Rectangle 3">
            <a:extLst>
              <a:ext uri="{FF2B5EF4-FFF2-40B4-BE49-F238E27FC236}">
                <a16:creationId xmlns:a16="http://schemas.microsoft.com/office/drawing/2014/main" id="{BF9E50F5-964D-6D9D-5E93-CAAE557A646F}"/>
              </a:ext>
              <a:ext uri="{C183D7F6-B498-43B3-948B-1728B52AA6E4}">
                <adec:decorative xmlns:adec="http://schemas.microsoft.com/office/drawing/2017/decorative" val="1"/>
              </a:ext>
            </a:extLst>
          </p:cNvPr>
          <p:cNvSpPr/>
          <p:nvPr/>
        </p:nvSpPr>
        <p:spPr>
          <a:xfrm>
            <a:off x="526143" y="816064"/>
            <a:ext cx="11020846" cy="15158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 uri="{C183D7F6-B498-43B3-948B-1728B52AA6E4}">
                <adec:decorative xmlns:adec="http://schemas.microsoft.com/office/drawing/2017/decorative" val="1"/>
              </a:ext>
            </a:extLst>
          </p:cNvPr>
          <p:cNvSpPr/>
          <p:nvPr/>
        </p:nvSpPr>
        <p:spPr>
          <a:xfrm>
            <a:off x="765775" y="1074827"/>
            <a:ext cx="10535880" cy="899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It is a text box that includes two questions What needs to be included in the rationale box? How specific do I need to be? ">
            <a:extLst>
              <a:ext uri="{FF2B5EF4-FFF2-40B4-BE49-F238E27FC236}">
                <a16:creationId xmlns:a16="http://schemas.microsoft.com/office/drawing/2014/main" id="{11229563-29D2-3110-AEB8-B1D1E406B035}"/>
              </a:ext>
            </a:extLst>
          </p:cNvPr>
          <p:cNvSpPr txBox="1"/>
          <p:nvPr/>
        </p:nvSpPr>
        <p:spPr>
          <a:xfrm>
            <a:off x="906046" y="1090296"/>
            <a:ext cx="102570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a:rPr>
              <a:t>What needs to be included in the rationale box? How specific do I need to be? </a:t>
            </a:r>
            <a:endParaRPr lang="en-US" sz="2800" dirty="0">
              <a:solidFill>
                <a:srgbClr val="0D6CB9"/>
              </a:solidFill>
              <a:ea typeface="Calibri"/>
              <a:cs typeface="Calibri" panose="020F0502020204030204"/>
            </a:endParaRPr>
          </a:p>
        </p:txBody>
      </p:sp>
      <p:sp>
        <p:nvSpPr>
          <p:cNvPr id="15" name="TextBox 14">
            <a:extLst>
              <a:ext uri="{FF2B5EF4-FFF2-40B4-BE49-F238E27FC236}">
                <a16:creationId xmlns:a16="http://schemas.microsoft.com/office/drawing/2014/main" id="{4EF20668-D8F3-66B5-AB26-08DB1C45248B}"/>
              </a:ext>
            </a:extLst>
          </p:cNvPr>
          <p:cNvSpPr txBox="1"/>
          <p:nvPr/>
        </p:nvSpPr>
        <p:spPr>
          <a:xfrm>
            <a:off x="522318" y="2278830"/>
            <a:ext cx="4477479"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accent1"/>
                </a:solidFill>
                <a:ea typeface="Calibri"/>
                <a:cs typeface="Calibri"/>
              </a:rPr>
              <a:t>The rationale needs to include:</a:t>
            </a:r>
            <a:endParaRPr lang="en-US" sz="2200" dirty="0">
              <a:solidFill>
                <a:schemeClr val="accent1"/>
              </a:solidFill>
              <a:cs typeface="Calibri"/>
            </a:endParaRPr>
          </a:p>
          <a:p>
            <a:pPr marL="285750" indent="-285750">
              <a:buFont typeface="Arial"/>
              <a:buChar char="•"/>
            </a:pPr>
            <a:r>
              <a:rPr lang="en-US" dirty="0">
                <a:solidFill>
                  <a:schemeClr val="accent1"/>
                </a:solidFill>
                <a:ea typeface="Calibri"/>
                <a:cs typeface="Calibri"/>
              </a:rPr>
              <a:t> A statement about why the student cannot participate in STAAR and why the alternate assessment is appropriate and  </a:t>
            </a:r>
          </a:p>
          <a:p>
            <a:pPr marL="285750" indent="-285750">
              <a:buFont typeface="Arial"/>
              <a:buChar char="•"/>
            </a:pPr>
            <a:r>
              <a:rPr lang="en-US" dirty="0">
                <a:solidFill>
                  <a:schemeClr val="accent1"/>
                </a:solidFill>
                <a:ea typeface="Calibri"/>
                <a:cs typeface="Calibri"/>
              </a:rPr>
              <a:t>A statement of necessary allowable accommodations.</a:t>
            </a:r>
          </a:p>
          <a:p>
            <a:r>
              <a:rPr lang="en-US" sz="2200" dirty="0">
                <a:solidFill>
                  <a:schemeClr val="accent1"/>
                </a:solidFill>
                <a:ea typeface="Calibri"/>
                <a:cs typeface="Calibri"/>
              </a:rPr>
              <a:t>Each row in the participation requirements does not need to be individually addressed in the rationale box because they will have already been discussed and completed in Steps I and II.</a:t>
            </a:r>
            <a:endParaRPr lang="en-US" sz="2200" dirty="0">
              <a:solidFill>
                <a:schemeClr val="accent1"/>
              </a:solidFill>
              <a:cs typeface="Calibri"/>
            </a:endParaRPr>
          </a:p>
          <a:p>
            <a:endParaRPr lang="en-US" sz="2200" dirty="0">
              <a:solidFill>
                <a:schemeClr val="accent1"/>
              </a:solidFill>
              <a:ea typeface="Calibri"/>
              <a:cs typeface="Calibri"/>
            </a:endParaRPr>
          </a:p>
          <a:p>
            <a:endParaRPr lang="en-US" sz="2200" dirty="0">
              <a:solidFill>
                <a:schemeClr val="accent1"/>
              </a:solidFill>
              <a:ea typeface="Calibri"/>
              <a:cs typeface="Calibri"/>
            </a:endParaRPr>
          </a:p>
        </p:txBody>
      </p:sp>
      <p:pic>
        <p:nvPicPr>
          <p:cNvPr id="12" name="Picture 11" descr="It is a screenshot of the last 3 assurances which also includes the rationale box. ">
            <a:extLst>
              <a:ext uri="{FF2B5EF4-FFF2-40B4-BE49-F238E27FC236}">
                <a16:creationId xmlns:a16="http://schemas.microsoft.com/office/drawing/2014/main" id="{387873AC-985E-1EE9-EC3E-3DC7D81F8889}"/>
              </a:ext>
            </a:extLst>
          </p:cNvPr>
          <p:cNvPicPr>
            <a:picLocks noChangeAspect="1"/>
          </p:cNvPicPr>
          <p:nvPr/>
        </p:nvPicPr>
        <p:blipFill>
          <a:blip r:embed="rId3"/>
          <a:stretch>
            <a:fillRect/>
          </a:stretch>
        </p:blipFill>
        <p:spPr>
          <a:xfrm>
            <a:off x="4996845" y="2558032"/>
            <a:ext cx="6944480" cy="3311897"/>
          </a:xfrm>
          <a:prstGeom prst="rect">
            <a:avLst/>
          </a:prstGeom>
        </p:spPr>
      </p:pic>
      <p:sp>
        <p:nvSpPr>
          <p:cNvPr id="14" name="Oval 13" descr="It is a red oval that is used to show the rationale box within the screenshot of the assurances which includes the rationale box. ">
            <a:extLst>
              <a:ext uri="{FF2B5EF4-FFF2-40B4-BE49-F238E27FC236}">
                <a16:creationId xmlns:a16="http://schemas.microsoft.com/office/drawing/2014/main" id="{39E149C5-BF15-B62A-5FCB-D0633BB37BCD}"/>
              </a:ext>
            </a:extLst>
          </p:cNvPr>
          <p:cNvSpPr/>
          <p:nvPr/>
        </p:nvSpPr>
        <p:spPr>
          <a:xfrm>
            <a:off x="5052181" y="4423832"/>
            <a:ext cx="6826250" cy="160836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CE7890F7-6EE5-E094-87B4-4007278C5CD4}"/>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58556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3549-FD78-9EE8-0C57-0C8FEFC8C380}"/>
              </a:ext>
            </a:extLst>
          </p:cNvPr>
          <p:cNvSpPr>
            <a:spLocks noGrp="1"/>
          </p:cNvSpPr>
          <p:nvPr>
            <p:ph type="title"/>
          </p:nvPr>
        </p:nvSpPr>
        <p:spPr>
          <a:xfrm>
            <a:off x="593627" y="143334"/>
            <a:ext cx="11121657" cy="751350"/>
          </a:xfrm>
        </p:spPr>
        <p:txBody>
          <a:bodyPr/>
          <a:lstStyle/>
          <a:p>
            <a:r>
              <a:rPr lang="en-US" dirty="0"/>
              <a:t>Step IV: STAAR Alternate 2 Summary</a:t>
            </a:r>
          </a:p>
        </p:txBody>
      </p:sp>
      <p:pic>
        <p:nvPicPr>
          <p:cNvPr id="5" name="Picture 4" descr="It is a screenshot of the summary section of the revised STAAR Alternate 2 participation requirements which relates to the eligible student's grade level and course. The screenshot includes info for a student in grades 3-8 and a student in high school. ">
            <a:extLst>
              <a:ext uri="{FF2B5EF4-FFF2-40B4-BE49-F238E27FC236}">
                <a16:creationId xmlns:a16="http://schemas.microsoft.com/office/drawing/2014/main" id="{31FDB73D-61EE-2F25-C310-0C12CE5D23C0}"/>
              </a:ext>
            </a:extLst>
          </p:cNvPr>
          <p:cNvPicPr>
            <a:picLocks noChangeAspect="1"/>
          </p:cNvPicPr>
          <p:nvPr/>
        </p:nvPicPr>
        <p:blipFill rotWithShape="1">
          <a:blip r:embed="rId3"/>
          <a:srcRect l="20145" t="18892" r="20228" b="24784"/>
          <a:stretch/>
        </p:blipFill>
        <p:spPr bwMode="auto">
          <a:xfrm>
            <a:off x="337457" y="1408925"/>
            <a:ext cx="7313840" cy="3887748"/>
          </a:xfrm>
          <a:prstGeom prst="rect">
            <a:avLst/>
          </a:prstGeom>
          <a:ln w="12700">
            <a:solidFill>
              <a:schemeClr val="accent1"/>
            </a:solid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368D95D3-732A-386C-333B-352DA3838ADE}"/>
              </a:ext>
            </a:extLst>
          </p:cNvPr>
          <p:cNvSpPr>
            <a:spLocks noGrp="1"/>
          </p:cNvSpPr>
          <p:nvPr>
            <p:ph idx="1"/>
          </p:nvPr>
        </p:nvSpPr>
        <p:spPr>
          <a:xfrm>
            <a:off x="8063205" y="1050013"/>
            <a:ext cx="3776493" cy="4747957"/>
          </a:xfrm>
          <a:ln>
            <a:solidFill>
              <a:schemeClr val="tx1"/>
            </a:solidFill>
            <a:prstDash val="dash"/>
          </a:ln>
        </p:spPr>
        <p:txBody>
          <a:bodyPr lIns="91440" tIns="45720" rIns="91440" bIns="45720" anchor="t"/>
          <a:lstStyle/>
          <a:p>
            <a:pPr marL="342900" indent="-342900">
              <a:buClr>
                <a:schemeClr val="tx1"/>
              </a:buClr>
              <a:buFont typeface="Wingdings" panose="020B0604020202020204" pitchFamily="34" charset="0"/>
              <a:buChar char="§"/>
            </a:pPr>
            <a:r>
              <a:rPr lang="en-US" sz="2000" i="1" dirty="0">
                <a:solidFill>
                  <a:schemeClr val="tx1"/>
                </a:solidFill>
              </a:rPr>
              <a:t>The ARD committee needs to complete the information only for the grade level or courses in which the student is enrolled during the applicable school year. </a:t>
            </a:r>
            <a:endParaRPr lang="en-US" dirty="0"/>
          </a:p>
          <a:p>
            <a:pPr marL="342900" indent="-342900">
              <a:buClr>
                <a:schemeClr val="tx1"/>
              </a:buClr>
              <a:buFont typeface="Wingdings" panose="020B0604020202020204" pitchFamily="34" charset="0"/>
              <a:buChar char="§"/>
            </a:pPr>
            <a:r>
              <a:rPr lang="en-US" sz="2000" i="1" dirty="0">
                <a:solidFill>
                  <a:schemeClr val="tx1"/>
                </a:solidFill>
              </a:rPr>
              <a:t>A student who meets the participation requirements for STAAR Alternate 2 must take the alternate assessments for all applicable grades/subjects or courses. </a:t>
            </a:r>
            <a:endParaRPr lang="en-US" sz="2000" i="1" dirty="0">
              <a:solidFill>
                <a:schemeClr val="tx1"/>
              </a:solidFill>
              <a:cs typeface="Calibri"/>
            </a:endParaRPr>
          </a:p>
          <a:p>
            <a:pPr marL="342900" indent="-342900">
              <a:buClr>
                <a:schemeClr val="tx1"/>
              </a:buClr>
              <a:buFont typeface="Wingdings" panose="020B0604020202020204" pitchFamily="34" charset="0"/>
              <a:buChar char="§"/>
            </a:pPr>
            <a:r>
              <a:rPr lang="en-US" sz="2000" i="1" dirty="0">
                <a:solidFill>
                  <a:schemeClr val="tx1"/>
                </a:solidFill>
              </a:rPr>
              <a:t>STAAR Alternate 2 is administered once each school year, and retest opportunities are not available. </a:t>
            </a:r>
            <a:endParaRPr lang="en-US" sz="2000" i="1" dirty="0">
              <a:solidFill>
                <a:schemeClr val="tx1"/>
              </a:solidFill>
              <a:cs typeface="Calibri"/>
            </a:endParaRPr>
          </a:p>
        </p:txBody>
      </p:sp>
      <p:cxnSp>
        <p:nvCxnSpPr>
          <p:cNvPr id="7" name="Straight Connector 6">
            <a:extLst>
              <a:ext uri="{FF2B5EF4-FFF2-40B4-BE49-F238E27FC236}">
                <a16:creationId xmlns:a16="http://schemas.microsoft.com/office/drawing/2014/main" id="{4B866B5F-BD36-4E6B-ECB1-1BA40638A32E}"/>
              </a:ext>
              <a:ext uri="{C183D7F6-B498-43B3-948B-1728B52AA6E4}">
                <adec:decorative xmlns:adec="http://schemas.microsoft.com/office/drawing/2017/decorative" val="1"/>
              </a:ext>
            </a:extLst>
          </p:cNvPr>
          <p:cNvCxnSpPr>
            <a:cxnSpLocks/>
            <a:stCxn id="5" idx="3"/>
            <a:endCxn id="3" idx="1"/>
          </p:cNvCxnSpPr>
          <p:nvPr/>
        </p:nvCxnSpPr>
        <p:spPr>
          <a:xfrm>
            <a:off x="7651297" y="3352799"/>
            <a:ext cx="402012" cy="11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E7DA86F-4113-7D25-B2B2-5A302CEDECAE}"/>
              </a:ext>
            </a:extLst>
          </p:cNvPr>
          <p:cNvSpPr>
            <a:spLocks noGrp="1"/>
          </p:cNvSpPr>
          <p:nvPr>
            <p:ph type="sldNum" sz="quarter" idx="4"/>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2174986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CFC4A-E64F-28CB-C46C-3B6BDB7C0F56}"/>
              </a:ext>
            </a:extLst>
          </p:cNvPr>
          <p:cNvSpPr>
            <a:spLocks noGrp="1"/>
          </p:cNvSpPr>
          <p:nvPr>
            <p:ph type="ctrTitle"/>
          </p:nvPr>
        </p:nvSpPr>
        <p:spPr/>
        <p:txBody>
          <a:bodyPr/>
          <a:lstStyle/>
          <a:p>
            <a:r>
              <a:rPr lang="en-US" dirty="0"/>
              <a:t>Frequently Asked Questions Section</a:t>
            </a:r>
          </a:p>
        </p:txBody>
      </p:sp>
    </p:spTree>
    <p:extLst>
      <p:ext uri="{BB962C8B-B14F-4D97-AF65-F5344CB8AC3E}">
        <p14:creationId xmlns:p14="http://schemas.microsoft.com/office/powerpoint/2010/main" val="2142389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03523" y="153230"/>
            <a:ext cx="11121657" cy="751350"/>
          </a:xfrm>
        </p:spPr>
        <p:txBody>
          <a:bodyPr/>
          <a:lstStyle/>
          <a:p>
            <a:r>
              <a:rPr lang="en-US" dirty="0">
                <a:cs typeface="Calibri"/>
              </a:rPr>
              <a:t>Frequently Asked Question 4</a:t>
            </a:r>
          </a:p>
        </p:txBody>
      </p:sp>
      <p:grpSp>
        <p:nvGrpSpPr>
          <p:cNvPr id="7" name="Group 6" descr="The text box includes the question, My student no longer meets eligibility for STAAR Alternate 2, will his or her special education programming need to change?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3832" y="765122"/>
            <a:ext cx="10994571" cy="1775833"/>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925285" y="4789714"/>
              <a:ext cx="10232571" cy="557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panose="020F0502020204030204"/>
                </a:rPr>
                <a:t>My student no longer meets eligibility for STAAR Alternate 2, will his or her special education programming need to change?</a:t>
              </a:r>
              <a:endParaRPr lang="en-US" dirty="0">
                <a:cs typeface="Calibri" panose="020F0502020204030204"/>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69569" y="2628217"/>
            <a:ext cx="11006693" cy="3225727"/>
          </a:xfrm>
        </p:spPr>
        <p:txBody>
          <a:bodyPr lIns="91440" tIns="45720" rIns="91440" bIns="45720" anchor="t"/>
          <a:lstStyle/>
          <a:p>
            <a:r>
              <a:rPr lang="en-US" sz="2200" dirty="0">
                <a:ea typeface="Calibri"/>
                <a:cs typeface="Calibri"/>
              </a:rPr>
              <a:t>If a student is not eligible to take the alternate assessment, the ARD committee is responsible for educating the student in the least restrictive environment while still addressing the student’s needs and critical skills (goals and short-term objectives). </a:t>
            </a:r>
            <a:endParaRPr lang="en-US" sz="2200" dirty="0">
              <a:cs typeface="Calibri"/>
            </a:endParaRPr>
          </a:p>
          <a:p>
            <a:r>
              <a:rPr lang="en-US" sz="2200" dirty="0">
                <a:ea typeface="Calibri"/>
                <a:cs typeface="Calibri"/>
              </a:rPr>
              <a:t>A student may have a significant cognitive disability but does not meet the criteria as having the most significant cognitive disability. The ARD committee will determine the programming that is most appropriate to ensure access to and progress in the general curriculum. </a:t>
            </a:r>
            <a:r>
              <a:rPr lang="en-US" sz="2200" b="1" dirty="0">
                <a:ea typeface="Calibri"/>
                <a:cs typeface="Calibri"/>
              </a:rPr>
              <a:t>For some students this may mean their programming does not change, but that is an ARD committee decision and TEA cannot provide guidance on the frequency, duration, or location of individual students’ special education supports and services. </a:t>
            </a:r>
            <a:endParaRPr lang="en-US" sz="2200" dirty="0">
              <a:cs typeface="Calibri"/>
            </a:endParaRPr>
          </a:p>
          <a:p>
            <a:r>
              <a:rPr lang="en-US" sz="2200" dirty="0">
                <a:ea typeface="Calibri"/>
                <a:cs typeface="Calibri"/>
              </a:rPr>
              <a:t>Staffing considerations for individual students are an ARD committee decision. </a:t>
            </a:r>
          </a:p>
        </p:txBody>
      </p:sp>
      <p:sp>
        <p:nvSpPr>
          <p:cNvPr id="8" name="Slide Number Placeholder 3">
            <a:extLst>
              <a:ext uri="{FF2B5EF4-FFF2-40B4-BE49-F238E27FC236}">
                <a16:creationId xmlns:a16="http://schemas.microsoft.com/office/drawing/2014/main" id="{78D2D429-9972-5333-74F5-344E90F50C88}"/>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3917107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13419" y="163126"/>
            <a:ext cx="11121657" cy="751350"/>
          </a:xfrm>
        </p:spPr>
        <p:txBody>
          <a:bodyPr/>
          <a:lstStyle/>
          <a:p>
            <a:r>
              <a:rPr lang="en-US" dirty="0">
                <a:cs typeface="Calibri"/>
              </a:rPr>
              <a:t>Frequently Asked Question 5</a:t>
            </a:r>
          </a:p>
        </p:txBody>
      </p:sp>
      <p:grpSp>
        <p:nvGrpSpPr>
          <p:cNvPr id="7" name="Group 6" descr="The text box includes the question, My student no longer meets eligibility for STAAR Alternate 2, can he or she still receive instruction at the prerequisite or modified level?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5764" y="775554"/>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925285" y="4789714"/>
              <a:ext cx="10232571" cy="557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panose="020F0502020204030204"/>
                </a:rPr>
                <a:t>My student no longer meets eligibility for STAAR Alternate 2, can he or she still receive instruction at the prerequisite or modified level?</a:t>
              </a:r>
              <a:endParaRPr lang="en-US" sz="2800" dirty="0">
                <a:solidFill>
                  <a:srgbClr val="0D6CB9"/>
                </a:solidFill>
                <a:ea typeface="Calibri"/>
                <a:cs typeface="Calibri"/>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12379" y="2953961"/>
            <a:ext cx="11398900" cy="3168925"/>
          </a:xfrm>
        </p:spPr>
        <p:txBody>
          <a:bodyPr lIns="91440" tIns="45720" rIns="91440" bIns="45720" anchor="t"/>
          <a:lstStyle/>
          <a:p>
            <a:r>
              <a:rPr lang="en-US" dirty="0">
                <a:ea typeface="Calibri"/>
                <a:cs typeface="Calibri"/>
              </a:rPr>
              <a:t>Yes. The student's ARD committee will continue to determine how the student will receive instruction. It is possible that a student will take STAAR while accessing the enrolled grade-level TEKS through modifications and/or prerequisite skills. </a:t>
            </a:r>
            <a:endParaRPr lang="en-US" dirty="0"/>
          </a:p>
          <a:p>
            <a:r>
              <a:rPr lang="en-US" dirty="0">
                <a:ea typeface="Calibri"/>
                <a:cs typeface="Calibri"/>
              </a:rPr>
              <a:t>Only students who meet the participation requirements and will take STAAR Alternate 2 EOC assessments can be associated with the alternate course codes in PEIMS for Algebra I, English I, English II, Biology, and U.S. History. </a:t>
            </a:r>
            <a:endParaRPr lang="en-US" dirty="0"/>
          </a:p>
          <a:p>
            <a:pPr marL="0" indent="0">
              <a:buNone/>
            </a:pPr>
            <a:endParaRPr lang="en-US" sz="1100" dirty="0">
              <a:solidFill>
                <a:srgbClr val="000000"/>
              </a:solidFill>
              <a:ea typeface="Calibri"/>
              <a:cs typeface="Calibri"/>
            </a:endParaRPr>
          </a:p>
        </p:txBody>
      </p:sp>
      <p:sp>
        <p:nvSpPr>
          <p:cNvPr id="8" name="Slide Number Placeholder 3">
            <a:extLst>
              <a:ext uri="{FF2B5EF4-FFF2-40B4-BE49-F238E27FC236}">
                <a16:creationId xmlns:a16="http://schemas.microsoft.com/office/drawing/2014/main" id="{97D03F33-89D1-BE72-A16D-81F65C42908B}"/>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2341401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03523" y="123542"/>
            <a:ext cx="11121657" cy="751350"/>
          </a:xfrm>
        </p:spPr>
        <p:txBody>
          <a:bodyPr/>
          <a:lstStyle/>
          <a:p>
            <a:r>
              <a:rPr lang="en-US" dirty="0">
                <a:cs typeface="Calibri"/>
              </a:rPr>
              <a:t>Frequently Asked Question 6</a:t>
            </a:r>
          </a:p>
        </p:txBody>
      </p:sp>
      <p:grpSp>
        <p:nvGrpSpPr>
          <p:cNvPr id="7" name="Group 6" descr="The text box includes the question My student has always taken STAAR Alternate 2 but no longer meets the participation requirements. What happens if my student takes STAAR and does not pass? Is he or she required to receive accelerated learning?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591833" y="784597"/>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870801" y="4688052"/>
              <a:ext cx="10232571" cy="75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D6CB9"/>
                  </a:solidFill>
                  <a:ea typeface="Calibri"/>
                  <a:cs typeface="Calibri"/>
                </a:rPr>
                <a:t>My student has always taken STAAR Alternate 2 but no longer meets the participation requirements. What happens if my student takes STAAR and does not pass? Is he or she required to receive accelerated instruction?</a:t>
              </a: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21880" y="2772248"/>
            <a:ext cx="10993556" cy="3282559"/>
          </a:xfrm>
        </p:spPr>
        <p:txBody>
          <a:bodyPr lIns="91440" tIns="45720" rIns="91440" bIns="45720" anchor="t"/>
          <a:lstStyle/>
          <a:p>
            <a:r>
              <a:rPr lang="en-US" sz="1800" dirty="0">
                <a:ea typeface="Calibri"/>
                <a:cs typeface="Calibri"/>
              </a:rPr>
              <a:t>Texas law requires all students who do not achieve </a:t>
            </a:r>
            <a:r>
              <a:rPr lang="en-US" sz="1800" i="1" dirty="0">
                <a:ea typeface="Calibri"/>
                <a:cs typeface="Calibri"/>
              </a:rPr>
              <a:t>Approaches Grade Level</a:t>
            </a:r>
            <a:r>
              <a:rPr lang="en-US" sz="1800" dirty="0">
                <a:ea typeface="Calibri"/>
                <a:cs typeface="Calibri"/>
              </a:rPr>
              <a:t> or higher on STAAR to be provided accelerated instruction. These requirements were recently updated with the passage of House Bill 1416, 88</a:t>
            </a:r>
            <a:r>
              <a:rPr lang="en-US" sz="1800" baseline="30000" dirty="0">
                <a:ea typeface="Calibri"/>
                <a:cs typeface="Calibri"/>
              </a:rPr>
              <a:t>th</a:t>
            </a:r>
            <a:r>
              <a:rPr lang="en-US" sz="1800" dirty="0">
                <a:ea typeface="Calibri"/>
                <a:cs typeface="Calibri"/>
              </a:rPr>
              <a:t> Texas Legislature, Regular Session, 2023. </a:t>
            </a:r>
            <a:endParaRPr lang="en-US" sz="1800" dirty="0">
              <a:cs typeface="Calibri"/>
            </a:endParaRPr>
          </a:p>
          <a:p>
            <a:r>
              <a:rPr lang="en-US" sz="1800" dirty="0">
                <a:ea typeface="Calibri"/>
                <a:cs typeface="Calibri"/>
              </a:rPr>
              <a:t>A parent may elect to modify or remove a requirement for the accelerated instruction by submitting a written request to the administrator at the campus in which the student is enrolled. To request the change, the student must have been administered and failed to perform satisfactorily on STAAR or administered a beginning-of-year assessment aligned with the TEKS for that grade/subject or course. An LEA may select a beginning-of-year assessment designed to show grade level proficiency on the TEKS. A student who does not have a failed STAAR assessment must be administered a beginning-of-year assessment for the parent to be able change the requirements.</a:t>
            </a:r>
          </a:p>
          <a:p>
            <a:r>
              <a:rPr lang="en-US" sz="1800" dirty="0">
                <a:ea typeface="Calibri"/>
                <a:cs typeface="Calibri"/>
              </a:rPr>
              <a:t>Additionally, an ARD committee may be convened if the committee feels that the student’s IEP needs to be modified based on the accelerated instruction requirements.  </a:t>
            </a:r>
          </a:p>
          <a:p>
            <a:endParaRPr lang="en-US" sz="2000" dirty="0">
              <a:ea typeface="Calibri"/>
              <a:cs typeface="Calibri"/>
            </a:endParaRPr>
          </a:p>
          <a:p>
            <a:pPr marL="0" indent="0">
              <a:buNone/>
            </a:pPr>
            <a:endParaRPr lang="en-US" sz="1100" dirty="0">
              <a:solidFill>
                <a:srgbClr val="000000"/>
              </a:solidFill>
              <a:ea typeface="Calibri"/>
              <a:cs typeface="Calibri"/>
            </a:endParaRPr>
          </a:p>
        </p:txBody>
      </p:sp>
      <p:sp>
        <p:nvSpPr>
          <p:cNvPr id="8" name="Slide Number Placeholder 3">
            <a:extLst>
              <a:ext uri="{FF2B5EF4-FFF2-40B4-BE49-F238E27FC236}">
                <a16:creationId xmlns:a16="http://schemas.microsoft.com/office/drawing/2014/main" id="{B559D63F-093A-9C2B-376A-838A82E8F96F}"/>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889019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43334"/>
            <a:ext cx="11121657" cy="751350"/>
          </a:xfrm>
        </p:spPr>
        <p:txBody>
          <a:bodyPr/>
          <a:lstStyle/>
          <a:p>
            <a:r>
              <a:rPr lang="en-US" dirty="0">
                <a:cs typeface="Calibri"/>
              </a:rPr>
              <a:t>Frequently Asked Question 7</a:t>
            </a:r>
          </a:p>
        </p:txBody>
      </p:sp>
      <p:grpSp>
        <p:nvGrpSpPr>
          <p:cNvPr id="7" name="Group 6" descr="The text box includes the question Does the ARD committee have to meet again if the committee had already reviewed and determined participation for the 2023-2024 school year using the previous STAAR Alternate 2 participation requirements?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591833" y="784767"/>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787252" y="4683974"/>
              <a:ext cx="10482191" cy="75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accent1"/>
                  </a:solidFill>
                  <a:ea typeface="Calibri"/>
                  <a:cs typeface="Calibri"/>
                </a:rPr>
                <a:t>Does the ARD committee have to meet again if the committee had already reviewed and determined participation for the 2023–2024 school year using the previous STAAR Alternate 2 participation requirements? </a:t>
              </a:r>
              <a:endParaRPr lang="en-US" sz="2600" dirty="0">
                <a:solidFill>
                  <a:schemeClr val="accent1"/>
                </a:solidFill>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90046" y="2822070"/>
            <a:ext cx="11069084" cy="3005468"/>
          </a:xfrm>
        </p:spPr>
        <p:txBody>
          <a:bodyPr lIns="91440" tIns="45720" rIns="91440" bIns="45720" anchor="t"/>
          <a:lstStyle/>
          <a:p>
            <a:r>
              <a:rPr lang="en-US" sz="2000" dirty="0">
                <a:ea typeface="Calibri"/>
                <a:cs typeface="Calibri"/>
              </a:rPr>
              <a:t>It depends. The ARD committee must review and determine student participation in STAAR or STAAR Alternate 2 for each school year. If the ARD committee has already reviewed and determined participation for the 2023–2024 school year using the previous STAAR Alternate 2 participation requirements, district personnel must review all eligible students to determine if any STAAR Alternate 2 decisions need to be re-evaluated based on the revised participation requirements. </a:t>
            </a:r>
            <a:endParaRPr lang="en-US" dirty="0"/>
          </a:p>
          <a:p>
            <a:r>
              <a:rPr lang="en-US" sz="2000" dirty="0">
                <a:ea typeface="Calibri"/>
                <a:cs typeface="Calibri"/>
              </a:rPr>
              <a:t>For those students whose participation needs to be re-evaluated based on the updated participation requirements, </a:t>
            </a:r>
            <a:r>
              <a:rPr lang="en-US" sz="2000" b="1" u="sng" dirty="0">
                <a:ea typeface="Calibri"/>
                <a:cs typeface="Calibri"/>
              </a:rPr>
              <a:t>assessment participation decisions may be made through an ARD amendment in accordance with 34 CFR §300.324(a)(</a:t>
            </a:r>
            <a:r>
              <a:rPr lang="en-US" sz="2000" b="1" u="sng" dirty="0" err="1">
                <a:ea typeface="Calibri"/>
                <a:cs typeface="Calibri"/>
              </a:rPr>
              <a:t>i</a:t>
            </a:r>
            <a:r>
              <a:rPr lang="en-US" sz="2000" b="1" u="sng" dirty="0">
                <a:ea typeface="Calibri"/>
                <a:cs typeface="Calibri"/>
              </a:rPr>
              <a:t>) or a full ARD meeting</a:t>
            </a:r>
            <a:r>
              <a:rPr lang="en-US" sz="2000" dirty="0">
                <a:ea typeface="Calibri"/>
                <a:cs typeface="Calibri"/>
              </a:rPr>
              <a:t>. </a:t>
            </a:r>
            <a:endParaRPr lang="en-US" dirty="0">
              <a:ea typeface="Calibri"/>
              <a:cs typeface="Calibri"/>
            </a:endParaRPr>
          </a:p>
          <a:p>
            <a:r>
              <a:rPr lang="en-US" sz="2000" dirty="0">
                <a:ea typeface="Calibri"/>
                <a:cs typeface="Calibri"/>
              </a:rPr>
              <a:t>For any future assessment participation decisions, the ARD committee should use the updated STAAR Alternate 2 participation requirements. </a:t>
            </a:r>
            <a:endParaRPr lang="en-US" dirty="0">
              <a:cs typeface="Calibri"/>
            </a:endParaRPr>
          </a:p>
        </p:txBody>
      </p:sp>
      <p:sp>
        <p:nvSpPr>
          <p:cNvPr id="8" name="Slide Number Placeholder 3">
            <a:extLst>
              <a:ext uri="{FF2B5EF4-FFF2-40B4-BE49-F238E27FC236}">
                <a16:creationId xmlns:a16="http://schemas.microsoft.com/office/drawing/2014/main" id="{79F8FDA6-7130-C31F-2C59-2CFEB269AA6C}"/>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3818683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83731" y="143334"/>
            <a:ext cx="11121657" cy="751350"/>
          </a:xfrm>
        </p:spPr>
        <p:txBody>
          <a:bodyPr/>
          <a:lstStyle/>
          <a:p>
            <a:r>
              <a:rPr lang="en-US" dirty="0">
                <a:cs typeface="Calibri"/>
              </a:rPr>
              <a:t>Frequently Asked Question 8</a:t>
            </a:r>
          </a:p>
        </p:txBody>
      </p:sp>
      <p:grpSp>
        <p:nvGrpSpPr>
          <p:cNvPr id="7" name="Group 6" descr="The text box includes the question My student meets the participation requirements for STAAR Alternate 2 in some areas but not all. Is he or she still required to take STAAR.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5764" y="814968"/>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859595" y="4782033"/>
              <a:ext cx="10666122" cy="557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solidFill>
                  <a:ea typeface="Calibri"/>
                  <a:cs typeface="Calibri"/>
                </a:rPr>
                <a:t>My student meets the participation requirements for STAAR Alternate 2 in some areas but not all; is he or she still required to take STAAR?</a:t>
              </a:r>
              <a:endParaRPr lang="en-US" sz="2800" dirty="0">
                <a:solidFill>
                  <a:schemeClr val="accent1"/>
                </a:solidFill>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78070" y="3234293"/>
            <a:ext cx="10623762" cy="2560144"/>
          </a:xfrm>
        </p:spPr>
        <p:txBody>
          <a:bodyPr lIns="91440" tIns="45720" rIns="91440" bIns="45720" anchor="t"/>
          <a:lstStyle/>
          <a:p>
            <a:r>
              <a:rPr lang="en-US" dirty="0">
                <a:ea typeface="Calibri"/>
                <a:cs typeface="Calibri"/>
              </a:rPr>
              <a:t>Yes. Remember that the definition of a student with the </a:t>
            </a:r>
            <a:r>
              <a:rPr lang="en-US" b="1" dirty="0">
                <a:ea typeface="Calibri"/>
                <a:cs typeface="Calibri"/>
              </a:rPr>
              <a:t>most </a:t>
            </a:r>
            <a:r>
              <a:rPr lang="en-US" dirty="0">
                <a:ea typeface="Calibri"/>
                <a:cs typeface="Calibri"/>
              </a:rPr>
              <a:t>significant cognitive disability requires extensive supports in all areas not just in particular subject areas.</a:t>
            </a:r>
          </a:p>
          <a:p>
            <a:endParaRPr lang="en-US" dirty="0">
              <a:ea typeface="Calibri"/>
              <a:cs typeface="Calibri"/>
            </a:endParaRPr>
          </a:p>
          <a:p>
            <a:r>
              <a:rPr lang="en-US" dirty="0">
                <a:ea typeface="Calibri"/>
                <a:cs typeface="Calibri"/>
              </a:rPr>
              <a:t>Students must meet the participation requirements in ALL subject areas to be eligible to take STAAR Alternate 2. </a:t>
            </a:r>
            <a:endParaRPr lang="en-US" dirty="0">
              <a:cs typeface="Calibri"/>
            </a:endParaRPr>
          </a:p>
        </p:txBody>
      </p:sp>
      <p:sp>
        <p:nvSpPr>
          <p:cNvPr id="8" name="Slide Number Placeholder 3">
            <a:extLst>
              <a:ext uri="{FF2B5EF4-FFF2-40B4-BE49-F238E27FC236}">
                <a16:creationId xmlns:a16="http://schemas.microsoft.com/office/drawing/2014/main" id="{77791EF3-5727-0527-9801-9CFCA2DE0212}"/>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4204239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73022"/>
            <a:ext cx="11121657" cy="751350"/>
          </a:xfrm>
        </p:spPr>
        <p:txBody>
          <a:bodyPr/>
          <a:lstStyle/>
          <a:p>
            <a:r>
              <a:rPr lang="en-US" dirty="0">
                <a:cs typeface="Calibri"/>
              </a:rPr>
              <a:t>Frequently Asked Question 9</a:t>
            </a:r>
          </a:p>
        </p:txBody>
      </p:sp>
      <p:grpSp>
        <p:nvGrpSpPr>
          <p:cNvPr id="7" name="Group 6" descr="The text box includes the question I have only ever given STAAR I have only ever given STAAR Alternate 2 but now have a student who needs to take STAAR; do I need to be trained in administering both assessments?">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5764" y="814968"/>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915389" y="4651453"/>
              <a:ext cx="10350812" cy="809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solidFill>
                  <a:ea typeface="Calibri"/>
                  <a:cs typeface="Calibri"/>
                </a:rPr>
                <a:t>I have only ever given STAAR Alternate 2 but now have a student who needs to take STAAR; do I need to be trained in administering both assessments?</a:t>
              </a:r>
              <a:endParaRPr lang="en-US" sz="2800" b="1" dirty="0">
                <a:solidFill>
                  <a:schemeClr val="accent1"/>
                </a:solidFill>
                <a:ea typeface="Calibri"/>
                <a:cs typeface="Calibri"/>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70904" y="3008049"/>
            <a:ext cx="11267520" cy="2871871"/>
          </a:xfrm>
        </p:spPr>
        <p:txBody>
          <a:bodyPr lIns="91440" tIns="45720" rIns="91440" bIns="45720" anchor="t"/>
          <a:lstStyle/>
          <a:p>
            <a:r>
              <a:rPr lang="en-US" sz="2400" dirty="0">
                <a:ea typeface="Calibri"/>
                <a:cs typeface="Calibri"/>
              </a:rPr>
              <a:t>Yes. If you will be administering both types of assessments, you will need to be trained in test security and administration procedures specific to each assessment program. All district personnel who participate in state-mandated testing or handle secure test materials and content are required to be trained at least once in test security and administration procedures for the applicable assessment. </a:t>
            </a:r>
          </a:p>
          <a:p>
            <a:endParaRPr lang="en-US" sz="2400" dirty="0">
              <a:ea typeface="Calibri"/>
              <a:cs typeface="Calibri"/>
            </a:endParaRPr>
          </a:p>
          <a:p>
            <a:r>
              <a:rPr lang="en-US" sz="2400" dirty="0">
                <a:ea typeface="Calibri"/>
                <a:cs typeface="Calibri"/>
              </a:rPr>
              <a:t>If the student is also eligible for assessment accommodations, the test administrators must understand the proper implementation of the accommodations. </a:t>
            </a:r>
            <a:endParaRPr lang="en-US" sz="2400" dirty="0">
              <a:cs typeface="Calibri"/>
            </a:endParaRPr>
          </a:p>
        </p:txBody>
      </p:sp>
      <p:sp>
        <p:nvSpPr>
          <p:cNvPr id="8" name="Slide Number Placeholder 3">
            <a:extLst>
              <a:ext uri="{FF2B5EF4-FFF2-40B4-BE49-F238E27FC236}">
                <a16:creationId xmlns:a16="http://schemas.microsoft.com/office/drawing/2014/main" id="{AACBF46E-C006-2681-455D-B16FE607D03D}"/>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39</a:t>
            </a:fld>
            <a:endParaRPr lang="en-US"/>
          </a:p>
        </p:txBody>
      </p:sp>
    </p:spTree>
    <p:extLst>
      <p:ext uri="{BB962C8B-B14F-4D97-AF65-F5344CB8AC3E}">
        <p14:creationId xmlns:p14="http://schemas.microsoft.com/office/powerpoint/2010/main" val="115153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730D-D8AE-2D1D-6E84-033A98FAF55A}"/>
              </a:ext>
            </a:extLst>
          </p:cNvPr>
          <p:cNvSpPr>
            <a:spLocks noGrp="1"/>
          </p:cNvSpPr>
          <p:nvPr>
            <p:ph type="title"/>
          </p:nvPr>
        </p:nvSpPr>
        <p:spPr>
          <a:xfrm>
            <a:off x="633211" y="153230"/>
            <a:ext cx="11121657" cy="751350"/>
          </a:xfrm>
        </p:spPr>
        <p:txBody>
          <a:bodyPr/>
          <a:lstStyle/>
          <a:p>
            <a:r>
              <a:rPr lang="en-US">
                <a:cs typeface="Calibri"/>
              </a:rPr>
              <a:t>Webinar Goals</a:t>
            </a:r>
            <a:endParaRPr lang="en-US"/>
          </a:p>
        </p:txBody>
      </p:sp>
      <p:sp>
        <p:nvSpPr>
          <p:cNvPr id="3" name="Content Placeholder 2">
            <a:extLst>
              <a:ext uri="{FF2B5EF4-FFF2-40B4-BE49-F238E27FC236}">
                <a16:creationId xmlns:a16="http://schemas.microsoft.com/office/drawing/2014/main" id="{B5430A3F-63D6-C3B6-A2A2-BB465B648040}"/>
              </a:ext>
            </a:extLst>
          </p:cNvPr>
          <p:cNvSpPr>
            <a:spLocks noGrp="1"/>
          </p:cNvSpPr>
          <p:nvPr>
            <p:ph idx="1"/>
          </p:nvPr>
        </p:nvSpPr>
        <p:spPr>
          <a:xfrm>
            <a:off x="633211" y="1248248"/>
            <a:ext cx="10623762" cy="4351338"/>
          </a:xfrm>
        </p:spPr>
        <p:txBody>
          <a:bodyPr lIns="91440" tIns="45720" rIns="91440" bIns="45720" anchor="t"/>
          <a:lstStyle/>
          <a:p>
            <a:r>
              <a:rPr lang="en-US">
                <a:ea typeface="Calibri"/>
                <a:cs typeface="Calibri"/>
              </a:rPr>
              <a:t>Provide an overview of STAAR Alternate 2</a:t>
            </a:r>
          </a:p>
          <a:p>
            <a:endParaRPr lang="en-US">
              <a:cs typeface="Calibri"/>
            </a:endParaRPr>
          </a:p>
          <a:p>
            <a:r>
              <a:rPr lang="en-US">
                <a:cs typeface="Calibri"/>
              </a:rPr>
              <a:t>Provide an understanding of the United States Department of Education (USDE) Statewide 1% Waiver Denial </a:t>
            </a:r>
            <a:endParaRPr lang="en-US">
              <a:ea typeface="Calibri"/>
              <a:cs typeface="Calibri"/>
            </a:endParaRPr>
          </a:p>
          <a:p>
            <a:pPr marL="0" indent="0">
              <a:buNone/>
            </a:pPr>
            <a:endParaRPr lang="en-US">
              <a:cs typeface="Calibri"/>
            </a:endParaRPr>
          </a:p>
          <a:p>
            <a:r>
              <a:rPr lang="en-US">
                <a:cs typeface="Calibri"/>
              </a:rPr>
              <a:t>Provide local education agencies (LEAs) with accurate information and available resources pertaining to the revised STAAR Alternate 2 Participation Requirements</a:t>
            </a:r>
            <a:endParaRPr lang="en-US">
              <a:ea typeface="Calibri"/>
              <a:cs typeface="Calibri"/>
            </a:endParaRP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797E9CE0-457F-8F9A-0B55-4883B8176E2D}"/>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164841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63126"/>
            <a:ext cx="11121657" cy="751350"/>
          </a:xfrm>
        </p:spPr>
        <p:txBody>
          <a:bodyPr/>
          <a:lstStyle/>
          <a:p>
            <a:r>
              <a:rPr lang="en-US" dirty="0">
                <a:cs typeface="Calibri"/>
              </a:rPr>
              <a:t>Frequently Asked Question 10</a:t>
            </a:r>
          </a:p>
        </p:txBody>
      </p:sp>
      <p:grpSp>
        <p:nvGrpSpPr>
          <p:cNvPr id="7" name="Group 6" descr="The text box includes the question My student is eligible for special education services based on only a speech impairment (SI) but meets all other requirements in Step II; can he or she take STAAR Alternate 2?&#10;">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591833" y="788692"/>
            <a:ext cx="10994571" cy="1986039"/>
            <a:chOff x="598714" y="4481286"/>
            <a:chExt cx="10994571" cy="1161142"/>
          </a:xfrm>
        </p:grpSpPr>
        <p:sp>
          <p:nvSpPr>
            <p:cNvPr id="4" name="Rectangle 3" descr="The text box includes the question My student is eligible for special education services based on only a ">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875975" y="4685669"/>
              <a:ext cx="10232571" cy="75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accent1"/>
                  </a:solidFill>
                  <a:ea typeface="Calibri"/>
                  <a:cs typeface="Calibri"/>
                </a:rPr>
                <a:t>My student is eligible for special education services based on only a speech impairment (SI) but meets all other requirements in Step II; can he or she take STAAR Alternate 2?</a:t>
              </a: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416132" y="2944003"/>
            <a:ext cx="11359736" cy="2884007"/>
          </a:xfrm>
        </p:spPr>
        <p:txBody>
          <a:bodyPr lIns="91440" tIns="45720" rIns="91440" bIns="45720" anchor="t"/>
          <a:lstStyle/>
          <a:p>
            <a:r>
              <a:rPr lang="en-US" sz="2300" dirty="0">
                <a:ea typeface="Calibri"/>
                <a:cs typeface="Calibri"/>
              </a:rPr>
              <a:t>No. Remember that STAAR Alternate 2 is authorized under federal law for students with the </a:t>
            </a:r>
            <a:r>
              <a:rPr lang="en-US" sz="2300" b="1" dirty="0">
                <a:ea typeface="Calibri"/>
                <a:cs typeface="Calibri"/>
              </a:rPr>
              <a:t>most </a:t>
            </a:r>
            <a:r>
              <a:rPr lang="en-US" sz="2300" dirty="0">
                <a:ea typeface="Calibri"/>
                <a:cs typeface="Calibri"/>
              </a:rPr>
              <a:t>significant cognitive disabilities. A student who is identified with only a speech impairment would not meet eligibility requirements as a student with a cognitive disability. </a:t>
            </a:r>
            <a:endParaRPr lang="en-US" sz="2300" dirty="0">
              <a:cs typeface="Calibri"/>
            </a:endParaRPr>
          </a:p>
          <a:p>
            <a:r>
              <a:rPr lang="en-US" sz="2300" dirty="0">
                <a:ea typeface="Calibri"/>
                <a:cs typeface="Calibri"/>
              </a:rPr>
              <a:t>This is why the STAAR Alternate 2 participation requirements indicate that if a student is identified with only SI, then the student is not eligible to participate in STAAR Alternate 2. </a:t>
            </a:r>
          </a:p>
          <a:p>
            <a:r>
              <a:rPr lang="en-US" sz="2300" dirty="0">
                <a:ea typeface="Calibri"/>
                <a:cs typeface="Calibri"/>
              </a:rPr>
              <a:t>If an LEA believes that a student still meets all criteria in Step II under Column 2, then the ARD committee may need to address whether additional student evaluations may be needed. </a:t>
            </a:r>
            <a:endParaRPr lang="en-US" sz="2300" dirty="0">
              <a:cs typeface="Calibri"/>
            </a:endParaRPr>
          </a:p>
        </p:txBody>
      </p:sp>
      <p:sp>
        <p:nvSpPr>
          <p:cNvPr id="8" name="Slide Number Placeholder 3">
            <a:extLst>
              <a:ext uri="{FF2B5EF4-FFF2-40B4-BE49-F238E27FC236}">
                <a16:creationId xmlns:a16="http://schemas.microsoft.com/office/drawing/2014/main" id="{1ADAD655-3C93-471F-7BB8-69751B942699}"/>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349249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CF40-B40C-EC5C-8BF1-A429A0B883D6}"/>
              </a:ext>
            </a:extLst>
          </p:cNvPr>
          <p:cNvSpPr>
            <a:spLocks noGrp="1"/>
          </p:cNvSpPr>
          <p:nvPr>
            <p:ph type="ctrTitle"/>
          </p:nvPr>
        </p:nvSpPr>
        <p:spPr/>
        <p:txBody>
          <a:bodyPr/>
          <a:lstStyle/>
          <a:p>
            <a:r>
              <a:rPr lang="en-US"/>
              <a:t>Additional Resources</a:t>
            </a:r>
          </a:p>
        </p:txBody>
      </p:sp>
    </p:spTree>
    <p:extLst>
      <p:ext uri="{BB962C8B-B14F-4D97-AF65-F5344CB8AC3E}">
        <p14:creationId xmlns:p14="http://schemas.microsoft.com/office/powerpoint/2010/main" val="2846799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EF0862-50FB-420C-BE05-5A4A16615472}"/>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3835" y="153230"/>
            <a:ext cx="11121657" cy="751350"/>
          </a:xfrm>
        </p:spPr>
        <p:txBody>
          <a:bodyPr/>
          <a:lstStyle/>
          <a:p>
            <a:r>
              <a:rPr lang="en-US" dirty="0"/>
              <a:t>STAAR Alternate 2</a:t>
            </a:r>
            <a:r>
              <a:rPr lang="en-US" dirty="0">
                <a:latin typeface="+mn-lt"/>
              </a:rPr>
              <a:t> Participation </a:t>
            </a:r>
            <a:r>
              <a:rPr lang="en-US" dirty="0"/>
              <a:t>Requirements</a:t>
            </a:r>
            <a:r>
              <a:rPr lang="en-US" dirty="0">
                <a:latin typeface="+mn-lt"/>
              </a:rPr>
              <a:t>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4048511931"/>
              </p:ext>
            </p:extLst>
          </p:nvPr>
        </p:nvGraphicFramePr>
        <p:xfrm>
          <a:off x="403616" y="953356"/>
          <a:ext cx="11386168" cy="4734659"/>
        </p:xfrm>
        <a:graphic>
          <a:graphicData uri="http://schemas.openxmlformats.org/drawingml/2006/table">
            <a:tbl>
              <a:tblPr firstRow="1" bandRow="1">
                <a:tableStyleId>{7DF18680-E054-41AD-8BC1-D1AEF772440D}</a:tableStyleId>
              </a:tblPr>
              <a:tblGrid>
                <a:gridCol w="2558288">
                  <a:extLst>
                    <a:ext uri="{9D8B030D-6E8A-4147-A177-3AD203B41FA5}">
                      <a16:colId xmlns:a16="http://schemas.microsoft.com/office/drawing/2014/main" val="2541376817"/>
                    </a:ext>
                  </a:extLst>
                </a:gridCol>
                <a:gridCol w="6976753">
                  <a:extLst>
                    <a:ext uri="{9D8B030D-6E8A-4147-A177-3AD203B41FA5}">
                      <a16:colId xmlns:a16="http://schemas.microsoft.com/office/drawing/2014/main" val="308167985"/>
                    </a:ext>
                  </a:extLst>
                </a:gridCol>
                <a:gridCol w="1851127">
                  <a:extLst>
                    <a:ext uri="{9D8B030D-6E8A-4147-A177-3AD203B41FA5}">
                      <a16:colId xmlns:a16="http://schemas.microsoft.com/office/drawing/2014/main" val="799887904"/>
                    </a:ext>
                  </a:extLst>
                </a:gridCol>
              </a:tblGrid>
              <a:tr h="405118">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865908">
                <a:tc>
                  <a:txBody>
                    <a:bodyPr/>
                    <a:lstStyle/>
                    <a:p>
                      <a:pPr lvl="0">
                        <a:buNone/>
                      </a:pPr>
                      <a:r>
                        <a:rPr lang="en-US" sz="1600" dirty="0">
                          <a:solidFill>
                            <a:schemeClr val="tx1"/>
                          </a:solidFill>
                          <a:latin typeface="+mn-lt"/>
                          <a:hlinkClick r:id="rId3">
                            <a:extLst>
                              <a:ext uri="{A12FA001-AC4F-418D-AE19-62706E023703}">
                                <ahyp:hlinkClr xmlns:ahyp="http://schemas.microsoft.com/office/drawing/2018/hyperlinkcolor" val="tx"/>
                              </a:ext>
                            </a:extLst>
                          </a:hlinkClick>
                        </a:rPr>
                        <a:t>STAAR Alternate 2 Participation Requirements</a:t>
                      </a:r>
                      <a:endParaRPr lang="en-US" sz="1600" dirty="0">
                        <a:solidFill>
                          <a:schemeClr val="tx1"/>
                        </a:solidFill>
                        <a:latin typeface="+mn-lt"/>
                      </a:endParaRPr>
                    </a:p>
                  </a:txBody>
                  <a:tcPr/>
                </a:tc>
                <a:tc>
                  <a:txBody>
                    <a:bodyPr/>
                    <a:lstStyle/>
                    <a:p>
                      <a:pPr lvl="0">
                        <a:buNone/>
                      </a:pPr>
                      <a:r>
                        <a:rPr lang="en-US" sz="1600" b="0" dirty="0">
                          <a:solidFill>
                            <a:schemeClr val="tx1"/>
                          </a:solidFill>
                          <a:latin typeface="+mn-lt"/>
                        </a:rPr>
                        <a:t>Used by the ARD committee to determine if a student meets the eligibility requirements to participate in STAAR Alternate 2. The form is available in English and Spanish. </a:t>
                      </a:r>
                    </a:p>
                  </a:txBody>
                  <a:tcPr/>
                </a:tc>
                <a:tc>
                  <a:txBody>
                    <a:bodyPr/>
                    <a:lstStyle/>
                    <a:p>
                      <a:r>
                        <a:rPr lang="en-US" sz="1600">
                          <a:latin typeface="+mn-lt"/>
                        </a:rPr>
                        <a:t>Administrators, Coordinators, Teachers, Parents</a:t>
                      </a:r>
                    </a:p>
                  </a:txBody>
                  <a:tcPr/>
                </a:tc>
                <a:extLst>
                  <a:ext uri="{0D108BD9-81ED-4DB2-BD59-A6C34878D82A}">
                    <a16:rowId xmlns:a16="http://schemas.microsoft.com/office/drawing/2014/main" val="3789931592"/>
                  </a:ext>
                </a:extLst>
              </a:tr>
              <a:tr h="865908">
                <a:tc>
                  <a:txBody>
                    <a:bodyPr/>
                    <a:lstStyle/>
                    <a:p>
                      <a:pPr lvl="0">
                        <a:buNone/>
                      </a:pPr>
                      <a:r>
                        <a:rPr lang="en-US" sz="1600" dirty="0">
                          <a:solidFill>
                            <a:schemeClr val="tx1"/>
                          </a:solidFill>
                          <a:latin typeface="+mn-lt"/>
                          <a:hlinkClick r:id="rId3">
                            <a:extLst>
                              <a:ext uri="{A12FA001-AC4F-418D-AE19-62706E023703}">
                                <ahyp:hlinkClr xmlns:ahyp="http://schemas.microsoft.com/office/drawing/2018/hyperlinkcolor" val="tx"/>
                              </a:ext>
                            </a:extLst>
                          </a:hlinkClick>
                        </a:rPr>
                        <a:t>STAAR Alternate 2 Companion Document</a:t>
                      </a:r>
                      <a:r>
                        <a:rPr lang="en-US" sz="1600" dirty="0">
                          <a:solidFill>
                            <a:schemeClr val="tx1"/>
                          </a:solidFill>
                          <a:latin typeface="+mn-lt"/>
                        </a:rPr>
                        <a:t> </a:t>
                      </a:r>
                    </a:p>
                  </a:txBody>
                  <a:tcPr/>
                </a:tc>
                <a:tc>
                  <a:txBody>
                    <a:bodyPr/>
                    <a:lstStyle/>
                    <a:p>
                      <a:r>
                        <a:rPr lang="en-US" sz="1600" b="0" i="0" u="none" strike="noStrike" kern="1200" baseline="0">
                          <a:solidFill>
                            <a:schemeClr val="dk1"/>
                          </a:solidFill>
                          <a:latin typeface="+mn-lt"/>
                          <a:ea typeface="+mn-ea"/>
                          <a:cs typeface="+mn-cs"/>
                        </a:rPr>
                        <a:t>Used in conjunction with STAAR Alternate 2 Participation Requirements. Sources of evidence for a student’s eligibility for STAAR Alternate 2 are on page 2 of this document. The document is available in English and Spanish. </a:t>
                      </a:r>
                      <a:endParaRPr lang="en-US" sz="1600" b="0" i="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Administrators, Coordinators, Teachers, Parents</a:t>
                      </a:r>
                    </a:p>
                  </a:txBody>
                  <a:tcPr/>
                </a:tc>
                <a:extLst>
                  <a:ext uri="{0D108BD9-81ED-4DB2-BD59-A6C34878D82A}">
                    <a16:rowId xmlns:a16="http://schemas.microsoft.com/office/drawing/2014/main" val="1816467125"/>
                  </a:ext>
                </a:extLst>
              </a:tr>
              <a:tr h="865909">
                <a:tc>
                  <a:txBody>
                    <a:bodyPr/>
                    <a:lstStyle/>
                    <a:p>
                      <a:pPr lvl="0">
                        <a:buNone/>
                      </a:pPr>
                      <a:r>
                        <a:rPr lang="en-US" sz="1600">
                          <a:latin typeface="+mn-lt"/>
                        </a:rPr>
                        <a:t>STAAR Alternate 2 Participation Requirements FAQs</a:t>
                      </a:r>
                    </a:p>
                  </a:txBody>
                  <a:tcPr/>
                </a:tc>
                <a:tc>
                  <a:txBody>
                    <a:bodyPr/>
                    <a:lstStyle/>
                    <a:p>
                      <a:r>
                        <a:rPr lang="en-US" sz="1600" b="0" i="0" dirty="0">
                          <a:solidFill>
                            <a:schemeClr val="tx1"/>
                          </a:solidFill>
                          <a:latin typeface="+mn-lt"/>
                        </a:rPr>
                        <a:t>Will include frequently asked questions and answers related to the updated STAAR Alternate 2 Participation. </a:t>
                      </a:r>
                      <a:r>
                        <a:rPr lang="en-US" sz="1600" b="1" i="0" u="none" strike="noStrike" noProof="0" dirty="0">
                          <a:solidFill>
                            <a:schemeClr val="tx1"/>
                          </a:solidFill>
                          <a:latin typeface="Calibri"/>
                        </a:rPr>
                        <a:t>(Coming soon on the </a:t>
                      </a:r>
                      <a:r>
                        <a:rPr lang="en-US" sz="1600" b="1" i="0" u="none" strike="noStrike" noProof="0" dirty="0">
                          <a:solidFill>
                            <a:schemeClr val="tx1"/>
                          </a:solidFill>
                          <a:hlinkClick r:id="rId3">
                            <a:extLst>
                              <a:ext uri="{A12FA001-AC4F-418D-AE19-62706E023703}">
                                <ahyp:hlinkClr xmlns:ahyp="http://schemas.microsoft.com/office/drawing/2018/hyperlinkcolor" val="tx"/>
                              </a:ext>
                            </a:extLst>
                          </a:hlinkClick>
                        </a:rPr>
                        <a:t>STAAR Alternate 2 Resources</a:t>
                      </a:r>
                      <a:r>
                        <a:rPr lang="en-US" sz="1600" b="1" i="0" u="none" strike="noStrike" noProof="0" dirty="0">
                          <a:solidFill>
                            <a:schemeClr val="tx1"/>
                          </a:solidFill>
                          <a:latin typeface="Calibri"/>
                        </a:rPr>
                        <a:t> webpage.)</a:t>
                      </a:r>
                      <a:endParaRPr lang="en-US" sz="1600" b="1" dirty="0">
                        <a:solidFill>
                          <a:schemeClr val="tx1"/>
                        </a:solidFill>
                        <a:latin typeface="+mn-lt"/>
                      </a:endParaRPr>
                    </a:p>
                  </a:txBody>
                  <a:tcPr/>
                </a:tc>
                <a:tc>
                  <a:txBody>
                    <a:bodyPr/>
                    <a:lstStyle/>
                    <a:p>
                      <a:r>
                        <a:rPr lang="en-US" sz="1600">
                          <a:latin typeface="+mn-lt"/>
                        </a:rPr>
                        <a:t>Administrators, Coordinators, </a:t>
                      </a:r>
                      <a:endParaRPr lang="en-US"/>
                    </a:p>
                    <a:p>
                      <a:pPr lvl="0">
                        <a:buNone/>
                      </a:pPr>
                      <a:r>
                        <a:rPr lang="en-US" sz="1600">
                          <a:latin typeface="+mn-lt"/>
                        </a:rPr>
                        <a:t>Teachers</a:t>
                      </a:r>
                    </a:p>
                  </a:txBody>
                  <a:tcPr/>
                </a:tc>
                <a:extLst>
                  <a:ext uri="{0D108BD9-81ED-4DB2-BD59-A6C34878D82A}">
                    <a16:rowId xmlns:a16="http://schemas.microsoft.com/office/drawing/2014/main" val="2912171527"/>
                  </a:ext>
                </a:extLst>
              </a:tr>
              <a:tr h="865908">
                <a:tc>
                  <a:txBody>
                    <a:bodyPr/>
                    <a:lstStyle/>
                    <a:p>
                      <a:pPr lvl="0">
                        <a:buNone/>
                      </a:pPr>
                      <a:r>
                        <a:rPr lang="en-US" sz="1600">
                          <a:latin typeface="+mn-lt"/>
                        </a:rPr>
                        <a:t>STAAR Alternate 2 Overview and Eligibility Training</a:t>
                      </a:r>
                    </a:p>
                  </a:txBody>
                  <a:tcPr/>
                </a:tc>
                <a:tc>
                  <a:txBody>
                    <a:bodyPr/>
                    <a:lstStyle/>
                    <a:p>
                      <a:pPr lvl="0">
                        <a:buNone/>
                      </a:pPr>
                      <a:r>
                        <a:rPr lang="en-US" sz="1600" b="0" i="0" u="none" strike="noStrike" baseline="0" noProof="0" dirty="0">
                          <a:solidFill>
                            <a:schemeClr val="tx1"/>
                          </a:solidFill>
                          <a:latin typeface="Calibri"/>
                        </a:rPr>
                        <a:t>Assists the ARD committee in better understanding the unique features of STAAR Alternate 2, and thereby, in determining the most appropriate assessment for each student.</a:t>
                      </a:r>
                      <a:r>
                        <a:rPr lang="en-US" sz="1600" b="0" i="0" u="none" strike="noStrike" baseline="0" noProof="0" dirty="0">
                          <a:solidFill>
                            <a:srgbClr val="F16038"/>
                          </a:solidFill>
                          <a:latin typeface="Calibri"/>
                        </a:rPr>
                        <a:t> </a:t>
                      </a:r>
                      <a:r>
                        <a:rPr lang="en-US" sz="1600" dirty="0">
                          <a:solidFill>
                            <a:schemeClr val="tx1"/>
                          </a:solidFill>
                          <a:latin typeface="+mn-lt"/>
                        </a:rPr>
                        <a:t>(</a:t>
                      </a:r>
                      <a:r>
                        <a:rPr lang="en-US" sz="1600" b="1" dirty="0">
                          <a:solidFill>
                            <a:schemeClr val="tx1"/>
                          </a:solidFill>
                          <a:latin typeface="+mn-lt"/>
                        </a:rPr>
                        <a:t>Coming soon in the </a:t>
                      </a:r>
                      <a:r>
                        <a:rPr lang="en-US" sz="1600" b="1" dirty="0">
                          <a:solidFill>
                            <a:schemeClr val="tx1"/>
                          </a:solidFill>
                          <a:latin typeface="+mn-lt"/>
                          <a:hlinkClick r:id="rId4">
                            <a:extLst>
                              <a:ext uri="{A12FA001-AC4F-418D-AE19-62706E023703}">
                                <ahyp:hlinkClr xmlns:ahyp="http://schemas.microsoft.com/office/drawing/2018/hyperlinkcolor" val="tx"/>
                              </a:ext>
                            </a:extLst>
                          </a:hlinkClick>
                        </a:rPr>
                        <a:t>Learning Management System</a:t>
                      </a:r>
                      <a:r>
                        <a:rPr lang="en-US" sz="1600" b="1" dirty="0">
                          <a:solidFill>
                            <a:schemeClr val="tx1"/>
                          </a:solidFill>
                          <a:latin typeface="+mn-lt"/>
                        </a:rPr>
                        <a:t>.)</a:t>
                      </a:r>
                    </a:p>
                  </a:txBody>
                  <a:tcPr/>
                </a:tc>
                <a:tc>
                  <a:txBody>
                    <a:bodyPr/>
                    <a:lstStyle/>
                    <a:p>
                      <a:r>
                        <a:rPr lang="en-US" sz="1600">
                          <a:latin typeface="+mn-lt"/>
                        </a:rPr>
                        <a:t>Administrators, Coordinators, Teachers  </a:t>
                      </a:r>
                    </a:p>
                  </a:txBody>
                  <a:tcPr/>
                </a:tc>
                <a:extLst>
                  <a:ext uri="{0D108BD9-81ED-4DB2-BD59-A6C34878D82A}">
                    <a16:rowId xmlns:a16="http://schemas.microsoft.com/office/drawing/2014/main" val="595102743"/>
                  </a:ext>
                </a:extLst>
              </a:tr>
              <a:tr h="865908">
                <a:tc>
                  <a:txBody>
                    <a:bodyPr/>
                    <a:lstStyle/>
                    <a:p>
                      <a:pPr lvl="0">
                        <a:buNone/>
                      </a:pPr>
                      <a:r>
                        <a:rPr lang="en-US" sz="1600">
                          <a:latin typeface="+mn-lt"/>
                        </a:rPr>
                        <a:t>STAAR Alternate 2: Before, During, and After the Assessment Course</a:t>
                      </a:r>
                    </a:p>
                  </a:txBody>
                  <a:tcPr/>
                </a:tc>
                <a:tc>
                  <a:txBody>
                    <a:bodyPr/>
                    <a:lstStyle/>
                    <a:p>
                      <a:pPr lvl="0">
                        <a:buNone/>
                      </a:pPr>
                      <a:r>
                        <a:rPr lang="en-US" sz="1600" b="0" i="0" u="none" strike="noStrike" baseline="0" noProof="0" dirty="0">
                          <a:solidFill>
                            <a:srgbClr val="000000"/>
                          </a:solidFill>
                          <a:latin typeface="Calibri"/>
                        </a:rPr>
                        <a:t>Is designed for new test administrators to be helpful in understanding the testing process and may also serve as a refresher to experienced test administrators.</a:t>
                      </a:r>
                      <a:r>
                        <a:rPr lang="en-US" sz="1600" dirty="0">
                          <a:latin typeface="+mn-lt"/>
                        </a:rPr>
                        <a:t> </a:t>
                      </a:r>
                      <a:r>
                        <a:rPr lang="en-US" sz="1600" b="1" dirty="0">
                          <a:solidFill>
                            <a:schemeClr val="tx1"/>
                          </a:solidFill>
                          <a:latin typeface="+mn-lt"/>
                        </a:rPr>
                        <a:t>(Coming soon on the </a:t>
                      </a:r>
                      <a:r>
                        <a:rPr lang="en-US" sz="1600" b="1" dirty="0">
                          <a:solidFill>
                            <a:schemeClr val="tx1"/>
                          </a:solidFill>
                          <a:latin typeface="+mn-lt"/>
                          <a:hlinkClick r:id="rId5">
                            <a:extLst>
                              <a:ext uri="{A12FA001-AC4F-418D-AE19-62706E023703}">
                                <ahyp:hlinkClr xmlns:ahyp="http://schemas.microsoft.com/office/drawing/2018/hyperlinkcolor" val="tx"/>
                              </a:ext>
                            </a:extLst>
                          </a:hlinkClick>
                        </a:rPr>
                        <a:t>TEA Learn </a:t>
                      </a:r>
                      <a:r>
                        <a:rPr lang="en-US" sz="1600" b="1" dirty="0">
                          <a:solidFill>
                            <a:schemeClr val="tx1"/>
                          </a:solidFill>
                          <a:latin typeface="+mn-lt"/>
                        </a:rPr>
                        <a:t>webpage.)</a:t>
                      </a:r>
                    </a:p>
                  </a:txBody>
                  <a:tcPr/>
                </a:tc>
                <a:tc>
                  <a:txBody>
                    <a:bodyPr/>
                    <a:lstStyle/>
                    <a:p>
                      <a:r>
                        <a:rPr lang="en-US" sz="1600" dirty="0">
                          <a:latin typeface="+mn-lt"/>
                        </a:rPr>
                        <a:t>Administrators, Coordinators, </a:t>
                      </a:r>
                      <a:endParaRPr lang="en-US" dirty="0"/>
                    </a:p>
                    <a:p>
                      <a:pPr lvl="0">
                        <a:buNone/>
                      </a:pPr>
                      <a:r>
                        <a:rPr lang="en-US" sz="1600" dirty="0">
                          <a:latin typeface="+mn-lt"/>
                        </a:rPr>
                        <a:t>Teachers</a:t>
                      </a:r>
                    </a:p>
                  </a:txBody>
                  <a:tcPr/>
                </a:tc>
                <a:extLst>
                  <a:ext uri="{0D108BD9-81ED-4DB2-BD59-A6C34878D82A}">
                    <a16:rowId xmlns:a16="http://schemas.microsoft.com/office/drawing/2014/main" val="1366151949"/>
                  </a:ext>
                </a:extLst>
              </a:tr>
            </a:tbl>
          </a:graphicData>
        </a:graphic>
      </p:graphicFrame>
      <p:sp>
        <p:nvSpPr>
          <p:cNvPr id="6" name="Slide Number Placeholder 5">
            <a:extLst>
              <a:ext uri="{FF2B5EF4-FFF2-40B4-BE49-F238E27FC236}">
                <a16:creationId xmlns:a16="http://schemas.microsoft.com/office/drawing/2014/main" id="{EEA8A029-B085-468E-966E-7983E174E900}"/>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4210903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91AAED-0C23-7DE4-6D0D-3925D4696A40}"/>
              </a:ext>
            </a:extLst>
          </p:cNvPr>
          <p:cNvSpPr>
            <a:spLocks noGrp="1"/>
          </p:cNvSpPr>
          <p:nvPr>
            <p:ph type="title"/>
          </p:nvPr>
        </p:nvSpPr>
        <p:spPr>
          <a:xfrm>
            <a:off x="613419" y="133438"/>
            <a:ext cx="11121657" cy="751350"/>
          </a:xfrm>
        </p:spPr>
        <p:txBody>
          <a:bodyPr/>
          <a:lstStyle/>
          <a:p>
            <a:r>
              <a:rPr lang="en-US" sz="3600" dirty="0"/>
              <a:t>Texas Assessment Educator Committees</a:t>
            </a:r>
            <a:endParaRPr lang="en-US" dirty="0"/>
          </a:p>
        </p:txBody>
      </p:sp>
      <p:sp>
        <p:nvSpPr>
          <p:cNvPr id="7" name="Content Placeholder 6">
            <a:extLst>
              <a:ext uri="{FF2B5EF4-FFF2-40B4-BE49-F238E27FC236}">
                <a16:creationId xmlns:a16="http://schemas.microsoft.com/office/drawing/2014/main" id="{3381FED0-48DA-2F55-C322-B942CA2FCC2B}"/>
              </a:ext>
            </a:extLst>
          </p:cNvPr>
          <p:cNvSpPr>
            <a:spLocks noGrp="1"/>
          </p:cNvSpPr>
          <p:nvPr>
            <p:ph idx="1"/>
          </p:nvPr>
        </p:nvSpPr>
        <p:spPr>
          <a:xfrm>
            <a:off x="613419" y="857162"/>
            <a:ext cx="5185698" cy="5045429"/>
          </a:xfrm>
        </p:spPr>
        <p:txBody>
          <a:bodyPr lIns="91440" tIns="45720" rIns="91440" bIns="45720" anchor="t"/>
          <a:lstStyle/>
          <a:p>
            <a:pPr marL="0" indent="0">
              <a:spcAft>
                <a:spcPts val="1200"/>
              </a:spcAft>
              <a:buNone/>
            </a:pPr>
            <a:r>
              <a:rPr lang="en-US" dirty="0"/>
              <a:t>Classroom teachers, instructional coaches, campus and district content specialists, and campus administrators can serve in a variety of ways:</a:t>
            </a:r>
            <a:endParaRPr lang="en-US" dirty="0">
              <a:cs typeface="Calibri"/>
            </a:endParaRPr>
          </a:p>
          <a:p>
            <a:pPr marL="630555" indent="-457200"/>
            <a:r>
              <a:rPr lang="en-US" sz="2400" b="1" dirty="0"/>
              <a:t>Educator item review</a:t>
            </a:r>
            <a:r>
              <a:rPr lang="en-US" sz="2400" dirty="0"/>
              <a:t>—each potential question for a state test is reviewed and approved by a committee of Texas educators </a:t>
            </a:r>
            <a:endParaRPr lang="en-US" sz="2400" dirty="0">
              <a:cs typeface="Calibri"/>
            </a:endParaRPr>
          </a:p>
          <a:p>
            <a:pPr marL="630555" indent="-457200"/>
            <a:r>
              <a:rPr lang="en-US" sz="2400" b="1" dirty="0"/>
              <a:t>Subject-area advisory groups</a:t>
            </a:r>
            <a:r>
              <a:rPr lang="en-US" sz="2400" dirty="0"/>
              <a:t>—groups of educators are convened to provide feedback on subject-area-specific topics</a:t>
            </a:r>
            <a:endParaRPr lang="en-US" sz="2400" dirty="0">
              <a:cs typeface="Calibri"/>
            </a:endParaRPr>
          </a:p>
          <a:p>
            <a:pPr marL="0" indent="0">
              <a:buNone/>
            </a:pPr>
            <a:endParaRPr lang="en-US" sz="2400" dirty="0">
              <a:cs typeface="Calibri"/>
            </a:endParaRPr>
          </a:p>
        </p:txBody>
      </p:sp>
      <p:pic>
        <p:nvPicPr>
          <p:cNvPr id="9" name="Content Placeholder 8" descr="It is the QR code to the educator committee application. ">
            <a:extLst>
              <a:ext uri="{FF2B5EF4-FFF2-40B4-BE49-F238E27FC236}">
                <a16:creationId xmlns:a16="http://schemas.microsoft.com/office/drawing/2014/main" id="{4393531F-3401-0338-987D-B7AC198298D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7851343" y="1245402"/>
            <a:ext cx="2564833" cy="2564833"/>
          </a:xfrm>
          <a:prstGeom prst="rect">
            <a:avLst/>
          </a:prstGeom>
        </p:spPr>
      </p:pic>
      <p:sp>
        <p:nvSpPr>
          <p:cNvPr id="10" name="TextBox 9">
            <a:extLst>
              <a:ext uri="{FF2B5EF4-FFF2-40B4-BE49-F238E27FC236}">
                <a16:creationId xmlns:a16="http://schemas.microsoft.com/office/drawing/2014/main" id="{0C697440-269A-7BD3-3C64-8423021812B2}"/>
              </a:ext>
            </a:extLst>
          </p:cNvPr>
          <p:cNvSpPr txBox="1"/>
          <p:nvPr/>
        </p:nvSpPr>
        <p:spPr>
          <a:xfrm>
            <a:off x="6148450" y="4201886"/>
            <a:ext cx="5971308" cy="369332"/>
          </a:xfrm>
          <a:prstGeom prst="rect">
            <a:avLst/>
          </a:prstGeom>
          <a:noFill/>
        </p:spPr>
        <p:txBody>
          <a:bodyPr wrap="square" rtlCol="0">
            <a:spAutoFit/>
          </a:bodyPr>
          <a:lstStyle/>
          <a:p>
            <a:r>
              <a:rPr lang="en-US" dirty="0">
                <a:hlinkClick r:id="rId3"/>
              </a:rPr>
              <a:t>https://www.texasassessment.gov/educator-committees.html</a:t>
            </a:r>
            <a:endParaRPr lang="en-US" dirty="0"/>
          </a:p>
        </p:txBody>
      </p:sp>
      <p:sp>
        <p:nvSpPr>
          <p:cNvPr id="5" name="Slide Number Placeholder 4">
            <a:extLst>
              <a:ext uri="{FF2B5EF4-FFF2-40B4-BE49-F238E27FC236}">
                <a16:creationId xmlns:a16="http://schemas.microsoft.com/office/drawing/2014/main" id="{9002D202-AE29-6654-2CB9-056C6611B397}"/>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1554088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23" y="153230"/>
            <a:ext cx="11121657" cy="751350"/>
          </a:xfrm>
        </p:spPr>
        <p:txBody>
          <a:bodyPr>
            <a:normAutofit/>
          </a:bodyPr>
          <a:lstStyle/>
          <a:p>
            <a:r>
              <a:rPr lang="en-US" dirty="0"/>
              <a:t>TEA Contact Information</a:t>
            </a:r>
          </a:p>
        </p:txBody>
      </p:sp>
      <p:sp>
        <p:nvSpPr>
          <p:cNvPr id="5" name="Rectangle 4">
            <a:extLst>
              <a:ext uri="{FF2B5EF4-FFF2-40B4-BE49-F238E27FC236}">
                <a16:creationId xmlns:a16="http://schemas.microsoft.com/office/drawing/2014/main" id="{2E287137-8211-854C-89EE-26EA06D9E979}"/>
              </a:ext>
            </a:extLst>
          </p:cNvPr>
          <p:cNvSpPr/>
          <p:nvPr/>
        </p:nvSpPr>
        <p:spPr>
          <a:xfrm>
            <a:off x="601683" y="1066800"/>
            <a:ext cx="6812932" cy="3970318"/>
          </a:xfrm>
          <a:prstGeom prst="rect">
            <a:avLst/>
          </a:prstGeom>
        </p:spPr>
        <p:txBody>
          <a:bodyPr wrap="square" lIns="91440" tIns="45720" rIns="91440" bIns="45720" anchor="t">
            <a:spAutoFit/>
          </a:bodyPr>
          <a:lstStyle/>
          <a:p>
            <a:pPr marL="57150" lvl="1">
              <a:buClr>
                <a:schemeClr val="accent2"/>
              </a:buClr>
            </a:pPr>
            <a:r>
              <a:rPr lang="en-US" sz="2800" dirty="0">
                <a:solidFill>
                  <a:schemeClr val="accent1"/>
                </a:solidFill>
                <a:cs typeface="Calibri" panose="020F0502020204030204"/>
              </a:rPr>
              <a:t>For inquiries related to development, administration, scoring, and reporting of state assessments please contact: </a:t>
            </a:r>
          </a:p>
          <a:p>
            <a:pPr lvl="1"/>
            <a:endParaRPr lang="en-US" sz="2800" dirty="0">
              <a:solidFill>
                <a:schemeClr val="accent1"/>
              </a:solidFill>
              <a:cs typeface="Calibri" panose="020F0502020204030204"/>
              <a:hlinkClick r:id="rId3">
                <a:extLst>
                  <a:ext uri="{A12FA001-AC4F-418D-AE19-62706E023703}">
                    <ahyp:hlinkClr xmlns:ahyp="http://schemas.microsoft.com/office/drawing/2018/hyperlinkcolor" val="tx"/>
                  </a:ext>
                </a:extLst>
              </a:hlinkClick>
            </a:endParaRPr>
          </a:p>
          <a:p>
            <a:pPr lvl="1"/>
            <a:r>
              <a:rPr lang="en-US" sz="2800" dirty="0">
                <a:solidFill>
                  <a:schemeClr val="accent1"/>
                </a:solidFill>
                <a:cs typeface="Calibri" panose="020F0502020204030204"/>
                <a:hlinkClick r:id="rId3">
                  <a:extLst>
                    <a:ext uri="{A12FA001-AC4F-418D-AE19-62706E023703}">
                      <ahyp:hlinkClr xmlns:ahyp="http://schemas.microsoft.com/office/drawing/2018/hyperlinkcolor" val="tx"/>
                    </a:ext>
                  </a:extLst>
                </a:hlinkClick>
              </a:rPr>
              <a:t>Student Assessment Help Desk</a:t>
            </a:r>
            <a:endParaRPr lang="en-US" sz="2800" dirty="0">
              <a:solidFill>
                <a:schemeClr val="accent1"/>
              </a:solidFill>
              <a:cs typeface="Calibri" panose="020F0502020204030204"/>
            </a:endParaRPr>
          </a:p>
          <a:p>
            <a:pPr lvl="1"/>
            <a:r>
              <a:rPr lang="en-US" sz="2800" dirty="0">
                <a:solidFill>
                  <a:schemeClr val="accent1"/>
                </a:solidFill>
                <a:cs typeface="Calibri" panose="020F0502020204030204"/>
              </a:rPr>
              <a:t>(512) 463-9536</a:t>
            </a:r>
          </a:p>
          <a:p>
            <a:pPr lvl="1"/>
            <a:r>
              <a:rPr lang="en-US" sz="2800" dirty="0">
                <a:solidFill>
                  <a:schemeClr val="accent1"/>
                </a:solidFill>
                <a:cs typeface="Calibri" panose="020F0502020204030204"/>
                <a:hlinkClick r:id="rId4">
                  <a:extLst>
                    <a:ext uri="{A12FA001-AC4F-418D-AE19-62706E023703}">
                      <ahyp:hlinkClr xmlns:ahyp="http://schemas.microsoft.com/office/drawing/2018/hyperlinkcolor" val="tx"/>
                    </a:ext>
                  </a:extLst>
                </a:hlinkClick>
              </a:rPr>
              <a:t>https://tea.Texas.gov/student.assessment/</a:t>
            </a:r>
            <a:endParaRPr lang="en-US" sz="2800" b="1" dirty="0">
              <a:solidFill>
                <a:schemeClr val="accent1"/>
              </a:solidFill>
              <a:latin typeface="Calibri" charset="0"/>
              <a:cs typeface="Calibri" charset="0"/>
            </a:endParaRPr>
          </a:p>
          <a:p>
            <a:pPr lvl="1"/>
            <a:endParaRPr lang="en-US" sz="2800" b="1" dirty="0">
              <a:solidFill>
                <a:schemeClr val="tx2">
                  <a:lumMod val="50000"/>
                </a:schemeClr>
              </a:solidFill>
              <a:latin typeface="Calibri" charset="0"/>
              <a:cs typeface="Calibri" charset="0"/>
            </a:endParaRPr>
          </a:p>
          <a:p>
            <a:pPr lvl="1"/>
            <a:endParaRPr lang="en-US" sz="2800" dirty="0">
              <a:solidFill>
                <a:schemeClr val="accent1"/>
              </a:solidFill>
              <a:cs typeface="Calibri" panose="020F0502020204030204"/>
            </a:endParaRPr>
          </a:p>
        </p:txBody>
      </p:sp>
      <p:pic>
        <p:nvPicPr>
          <p:cNvPr id="10" name="Picture 9" descr="It is a graphic of a hand holding a paper with the question How can I help?">
            <a:extLst>
              <a:ext uri="{FF2B5EF4-FFF2-40B4-BE49-F238E27FC236}">
                <a16:creationId xmlns:a16="http://schemas.microsoft.com/office/drawing/2014/main" id="{5E08B95D-573C-9045-A5BF-6861CCD3EF8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00929" y="1066800"/>
            <a:ext cx="3524251" cy="2819400"/>
          </a:xfrm>
          <a:prstGeom prst="rect">
            <a:avLst/>
          </a:prstGeom>
          <a:effectLst>
            <a:reflection blurRad="6350" stA="50000" endA="300" endPos="55500" dist="50800" dir="5400000" sy="-100000" algn="bl" rotWithShape="0"/>
          </a:effectLst>
        </p:spPr>
      </p:pic>
      <p:sp>
        <p:nvSpPr>
          <p:cNvPr id="4" name="Slide Number Placeholder 3">
            <a:extLst>
              <a:ext uri="{FF2B5EF4-FFF2-40B4-BE49-F238E27FC236}">
                <a16:creationId xmlns:a16="http://schemas.microsoft.com/office/drawing/2014/main" id="{1414D018-DF93-4703-B744-5DAB5F1C97D2}"/>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1812651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E64E21-4E0F-4D3B-9760-075E43C83B1E}"/>
              </a:ext>
            </a:extLst>
          </p:cNvPr>
          <p:cNvSpPr>
            <a:spLocks noGrp="1"/>
          </p:cNvSpPr>
          <p:nvPr>
            <p:ph type="title"/>
          </p:nvPr>
        </p:nvSpPr>
        <p:spPr>
          <a:xfrm>
            <a:off x="579030" y="135588"/>
            <a:ext cx="11121657" cy="751350"/>
          </a:xfrm>
        </p:spPr>
        <p:txBody>
          <a:bodyPr vert="horz" lIns="91440" tIns="45720" rIns="91440" bIns="45720" rtlCol="0" anchor="b">
            <a:normAutofit/>
          </a:bodyPr>
          <a:lstStyle/>
          <a:p>
            <a:r>
              <a:rPr lang="en-US"/>
              <a:t>Disclaimer</a:t>
            </a:r>
          </a:p>
        </p:txBody>
      </p:sp>
      <p:sp>
        <p:nvSpPr>
          <p:cNvPr id="3" name="Content Placeholder 2">
            <a:extLst>
              <a:ext uri="{FF2B5EF4-FFF2-40B4-BE49-F238E27FC236}">
                <a16:creationId xmlns:a16="http://schemas.microsoft.com/office/drawing/2014/main" id="{7A6E6DE1-DB90-4509-B3BD-CFABE3E7F910}"/>
              </a:ext>
            </a:extLst>
          </p:cNvPr>
          <p:cNvSpPr>
            <a:spLocks noGrp="1"/>
          </p:cNvSpPr>
          <p:nvPr>
            <p:ph idx="1"/>
          </p:nvPr>
        </p:nvSpPr>
        <p:spPr>
          <a:xfrm>
            <a:off x="579030" y="981445"/>
            <a:ext cx="10623762" cy="5029201"/>
          </a:xfrm>
        </p:spPr>
        <p:txBody>
          <a:bodyPr lIns="91440" tIns="45720" rIns="91440" bIns="45720" anchor="t"/>
          <a:lstStyle/>
          <a:p>
            <a:pPr marL="342900" indent="-342900"/>
            <a:r>
              <a:rPr lang="en-US">
                <a:solidFill>
                  <a:srgbClr val="0D6CB9"/>
                </a:solidFill>
              </a:rPr>
              <a:t>These slides have been prepared by the Student Assessment Division of the Texas Education Agency. You are encouraged to use them for local training.</a:t>
            </a:r>
            <a:endParaRPr lang="en-US"/>
          </a:p>
          <a:p>
            <a:pPr marL="342900" indent="-342900"/>
            <a:endParaRPr lang="en-US">
              <a:solidFill>
                <a:srgbClr val="0D6CB9"/>
              </a:solidFill>
              <a:cs typeface="Calibri" panose="020F0502020204030204"/>
            </a:endParaRPr>
          </a:p>
          <a:p>
            <a:pPr marL="342900" indent="-342900"/>
            <a:r>
              <a:rPr lang="en-US">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endParaRPr lang="en-US">
              <a:solidFill>
                <a:srgbClr val="0D6CB9"/>
              </a:solidFill>
              <a:cs typeface="Calibri" panose="020F0502020204030204"/>
            </a:endParaRPr>
          </a:p>
          <a:p>
            <a:pPr marL="342900" indent="-342900"/>
            <a:endParaRPr lang="en-US">
              <a:solidFill>
                <a:srgbClr val="0D6CB9"/>
              </a:solidFill>
              <a:cs typeface="Calibri" panose="020F0502020204030204"/>
            </a:endParaRPr>
          </a:p>
          <a:p>
            <a:pPr marL="342900" indent="-342900"/>
            <a:r>
              <a:rPr lang="en-US">
                <a:solidFill>
                  <a:srgbClr val="0D6CB9"/>
                </a:solidFill>
              </a:rPr>
              <a:t>This training is not intended to replace any materials or additional information on the TEA website.</a:t>
            </a:r>
            <a:endParaRPr lang="en-US">
              <a:solidFill>
                <a:srgbClr val="0D6CB9"/>
              </a:solidFill>
              <a:cs typeface="Calibri" panose="020F0502020204030204"/>
            </a:endParaRPr>
          </a:p>
          <a:p>
            <a:pPr marL="342900" indent="-342900"/>
            <a:endParaRPr lang="en-US">
              <a:cs typeface="Calibri" panose="020F0502020204030204"/>
            </a:endParaRPr>
          </a:p>
        </p:txBody>
      </p:sp>
      <p:sp>
        <p:nvSpPr>
          <p:cNvPr id="5" name="Slide Number Placeholder 4">
            <a:extLst>
              <a:ext uri="{FF2B5EF4-FFF2-40B4-BE49-F238E27FC236}">
                <a16:creationId xmlns:a16="http://schemas.microsoft.com/office/drawing/2014/main" id="{0FE2243D-57AC-49C6-ABAB-AA4867F00EDC}"/>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2809299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B1A69-71E0-6C8B-016D-6D7FFA4CACDA}"/>
              </a:ext>
            </a:extLst>
          </p:cNvPr>
          <p:cNvSpPr>
            <a:spLocks noGrp="1"/>
          </p:cNvSpPr>
          <p:nvPr>
            <p:ph type="title"/>
          </p:nvPr>
        </p:nvSpPr>
        <p:spPr>
          <a:xfrm>
            <a:off x="712380" y="-751350"/>
            <a:ext cx="11121657" cy="751350"/>
          </a:xfrm>
        </p:spPr>
        <p:txBody>
          <a:bodyPr vert="horz" lIns="91440" tIns="45720" rIns="91440" bIns="45720" rtlCol="0" anchor="b">
            <a:normAutofit/>
          </a:bodyPr>
          <a:lstStyle/>
          <a:p>
            <a:r>
              <a:rPr lang="en-US" dirty="0"/>
              <a:t>Thank you!</a:t>
            </a:r>
          </a:p>
        </p:txBody>
      </p:sp>
      <p:sp>
        <p:nvSpPr>
          <p:cNvPr id="2" name="TextBox 1" descr="A text box that says thank you.">
            <a:extLst>
              <a:ext uri="{FF2B5EF4-FFF2-40B4-BE49-F238E27FC236}">
                <a16:creationId xmlns:a16="http://schemas.microsoft.com/office/drawing/2014/main" id="{9BB8C89E-8835-0732-D5E7-9D45767B604E}"/>
              </a:ext>
            </a:extLst>
          </p:cNvPr>
          <p:cNvSpPr txBox="1"/>
          <p:nvPr/>
        </p:nvSpPr>
        <p:spPr>
          <a:xfrm>
            <a:off x="3245922" y="1989116"/>
            <a:ext cx="571005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chemeClr val="accent1"/>
                </a:solidFill>
                <a:cs typeface="Calibri"/>
              </a:rPr>
              <a:t>Thank you!</a:t>
            </a:r>
          </a:p>
        </p:txBody>
      </p:sp>
      <p:sp>
        <p:nvSpPr>
          <p:cNvPr id="4" name="Slide Number Placeholder 3">
            <a:extLst>
              <a:ext uri="{FF2B5EF4-FFF2-40B4-BE49-F238E27FC236}">
                <a16:creationId xmlns:a16="http://schemas.microsoft.com/office/drawing/2014/main" id="{FD022DC3-354C-491E-B58F-9F112D051A25}"/>
              </a:ext>
            </a:extLst>
          </p:cNvPr>
          <p:cNvSpPr>
            <a:spLocks noGrp="1"/>
          </p:cNvSpPr>
          <p:nvPr>
            <p:ph type="sldNum" sz="quarter" idx="4"/>
          </p:nvPr>
        </p:nvSpPr>
        <p:spPr/>
        <p:txBody>
          <a:bodyPr/>
          <a:lstStyle/>
          <a:p>
            <a:fld id="{69C126A4-BD19-47E2-8A0E-0DE1B9D8C925}" type="slidenum">
              <a:rPr lang="en-US" smtClean="0"/>
              <a:pPr/>
              <a:t>46</a:t>
            </a:fld>
            <a:endParaRPr lang="en-US" dirty="0"/>
          </a:p>
        </p:txBody>
      </p:sp>
    </p:spTree>
    <p:extLst>
      <p:ext uri="{BB962C8B-B14F-4D97-AF65-F5344CB8AC3E}">
        <p14:creationId xmlns:p14="http://schemas.microsoft.com/office/powerpoint/2010/main" val="52976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41D0-7A47-402A-9D83-347E136D8BF3}"/>
              </a:ext>
            </a:extLst>
          </p:cNvPr>
          <p:cNvSpPr>
            <a:spLocks noGrp="1"/>
          </p:cNvSpPr>
          <p:nvPr>
            <p:ph type="ctrTitle"/>
          </p:nvPr>
        </p:nvSpPr>
        <p:spPr/>
        <p:txBody>
          <a:bodyPr/>
          <a:lstStyle/>
          <a:p>
            <a:r>
              <a:rPr lang="en-US" sz="4800">
                <a:cs typeface="Calibri"/>
              </a:rPr>
              <a:t>STAAR Alternate 2 Overview</a:t>
            </a:r>
            <a:endParaRPr lang="en-US" sz="4800"/>
          </a:p>
        </p:txBody>
      </p:sp>
    </p:spTree>
    <p:extLst>
      <p:ext uri="{BB962C8B-B14F-4D97-AF65-F5344CB8AC3E}">
        <p14:creationId xmlns:p14="http://schemas.microsoft.com/office/powerpoint/2010/main" val="91019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5C32E3-B8A7-BC55-553C-0904F31EFFDC}"/>
              </a:ext>
            </a:extLst>
          </p:cNvPr>
          <p:cNvSpPr>
            <a:spLocks noGrp="1"/>
          </p:cNvSpPr>
          <p:nvPr>
            <p:ph type="title"/>
          </p:nvPr>
        </p:nvSpPr>
        <p:spPr/>
        <p:txBody>
          <a:bodyPr/>
          <a:lstStyle/>
          <a:p>
            <a:r>
              <a:rPr lang="en-US" dirty="0"/>
              <a:t>What is STAAR Alternate 2?</a:t>
            </a:r>
          </a:p>
        </p:txBody>
      </p:sp>
      <p:sp>
        <p:nvSpPr>
          <p:cNvPr id="5" name="Content Placeholder 4">
            <a:extLst>
              <a:ext uri="{FF2B5EF4-FFF2-40B4-BE49-F238E27FC236}">
                <a16:creationId xmlns:a16="http://schemas.microsoft.com/office/drawing/2014/main" id="{53E17781-122D-7A67-E73E-A5BB8425BCB4}"/>
              </a:ext>
            </a:extLst>
          </p:cNvPr>
          <p:cNvSpPr>
            <a:spLocks noGrp="1"/>
          </p:cNvSpPr>
          <p:nvPr>
            <p:ph idx="1"/>
          </p:nvPr>
        </p:nvSpPr>
        <p:spPr>
          <a:xfrm>
            <a:off x="712380" y="1495651"/>
            <a:ext cx="5917020" cy="4351338"/>
          </a:xfrm>
        </p:spPr>
        <p:txBody>
          <a:bodyPr lIns="91440" tIns="45720" rIns="91440" bIns="45720" anchor="t"/>
          <a:lstStyle/>
          <a:p>
            <a:pPr marL="0" indent="0">
              <a:buNone/>
            </a:pPr>
            <a:r>
              <a:rPr lang="en-US" sz="2400" dirty="0"/>
              <a:t>The State of Texas Assessments of Academic Readiness (STAAR®) Alternate 2 is</a:t>
            </a:r>
            <a:endParaRPr lang="en-US" sz="1800" dirty="0"/>
          </a:p>
          <a:p>
            <a:pPr marL="469900" marR="28575" indent="-399415">
              <a:lnSpc>
                <a:spcPct val="115799"/>
              </a:lnSpc>
              <a:spcBef>
                <a:spcPts val="365"/>
              </a:spcBef>
            </a:pPr>
            <a:r>
              <a:rPr lang="en-US" sz="2000" dirty="0">
                <a:latin typeface="Calibri"/>
                <a:ea typeface="Open Sans"/>
                <a:cs typeface="Open Sans"/>
              </a:rPr>
              <a:t>an</a:t>
            </a:r>
            <a:r>
              <a:rPr lang="en-US" sz="2000" spc="-60" dirty="0">
                <a:latin typeface="Calibri"/>
                <a:ea typeface="Open Sans"/>
                <a:cs typeface="Open Sans"/>
              </a:rPr>
              <a:t> </a:t>
            </a:r>
            <a:r>
              <a:rPr lang="en-US" sz="2000" dirty="0">
                <a:latin typeface="Calibri"/>
                <a:ea typeface="Open Sans"/>
                <a:cs typeface="Open Sans"/>
              </a:rPr>
              <a:t>assessment</a:t>
            </a:r>
            <a:r>
              <a:rPr lang="en-US" sz="2000" spc="-20" dirty="0">
                <a:latin typeface="Calibri"/>
                <a:ea typeface="Open Sans"/>
                <a:cs typeface="Open Sans"/>
              </a:rPr>
              <a:t> </a:t>
            </a:r>
            <a:r>
              <a:rPr lang="en-US" sz="2000" b="1" dirty="0">
                <a:latin typeface="Calibri"/>
                <a:ea typeface="Open Sans"/>
                <a:cs typeface="Open Sans"/>
              </a:rPr>
              <a:t>based</a:t>
            </a:r>
            <a:r>
              <a:rPr lang="en-US" sz="2000" b="1" spc="-50" dirty="0">
                <a:latin typeface="Calibri"/>
                <a:ea typeface="Open Sans"/>
                <a:cs typeface="Open Sans"/>
              </a:rPr>
              <a:t> </a:t>
            </a:r>
            <a:r>
              <a:rPr lang="en-US" sz="2000" b="1" dirty="0">
                <a:latin typeface="Calibri"/>
                <a:ea typeface="Open Sans"/>
                <a:cs typeface="Open Sans"/>
              </a:rPr>
              <a:t>on</a:t>
            </a:r>
            <a:r>
              <a:rPr lang="en-US" sz="2000" b="1" spc="-65" dirty="0">
                <a:latin typeface="Calibri"/>
                <a:ea typeface="Open Sans"/>
                <a:cs typeface="Open Sans"/>
              </a:rPr>
              <a:t> </a:t>
            </a:r>
            <a:r>
              <a:rPr lang="en-US" sz="2000" b="1" spc="-35" dirty="0">
                <a:latin typeface="Calibri"/>
                <a:ea typeface="Open Sans"/>
                <a:cs typeface="Open Sans"/>
              </a:rPr>
              <a:t>pre</a:t>
            </a:r>
            <a:r>
              <a:rPr lang="en-US" sz="2000" b="1" dirty="0">
                <a:latin typeface="Calibri"/>
                <a:ea typeface="Open Sans"/>
                <a:cs typeface="Open Sans"/>
              </a:rPr>
              <a:t>requisite</a:t>
            </a:r>
            <a:r>
              <a:rPr lang="en-US" sz="2000" b="1" spc="-5" dirty="0">
                <a:latin typeface="Calibri"/>
                <a:ea typeface="Open Sans"/>
                <a:cs typeface="Open Sans"/>
              </a:rPr>
              <a:t> </a:t>
            </a:r>
            <a:r>
              <a:rPr lang="en-US" sz="2000" b="1" dirty="0">
                <a:latin typeface="Calibri"/>
                <a:ea typeface="Open Sans"/>
                <a:cs typeface="Open Sans"/>
              </a:rPr>
              <a:t>skills</a:t>
            </a:r>
            <a:r>
              <a:rPr lang="en-US" sz="2000" b="1" spc="-40" dirty="0">
                <a:latin typeface="Calibri"/>
                <a:ea typeface="Open Sans"/>
                <a:cs typeface="Open Sans"/>
              </a:rPr>
              <a:t> </a:t>
            </a:r>
            <a:r>
              <a:rPr lang="en-US" sz="2000" spc="-25" dirty="0">
                <a:latin typeface="Calibri"/>
                <a:ea typeface="Open Sans"/>
                <a:cs typeface="Open Sans"/>
              </a:rPr>
              <a:t>of </a:t>
            </a:r>
            <a:r>
              <a:rPr lang="en-US" sz="2000" dirty="0">
                <a:latin typeface="Calibri"/>
                <a:ea typeface="Open Sans"/>
                <a:cs typeface="Open Sans"/>
              </a:rPr>
              <a:t>the</a:t>
            </a:r>
            <a:r>
              <a:rPr lang="en-US" sz="2000" spc="-60" dirty="0">
                <a:latin typeface="Calibri"/>
                <a:ea typeface="Open Sans"/>
                <a:cs typeface="Open Sans"/>
              </a:rPr>
              <a:t> enrolled </a:t>
            </a:r>
            <a:r>
              <a:rPr lang="en-US" sz="2000" spc="-30" dirty="0">
                <a:latin typeface="Calibri"/>
                <a:ea typeface="Open Sans"/>
                <a:cs typeface="Open Sans"/>
              </a:rPr>
              <a:t>grade-</a:t>
            </a:r>
            <a:r>
              <a:rPr lang="en-US" sz="2000" dirty="0">
                <a:latin typeface="Calibri"/>
                <a:ea typeface="Open Sans"/>
                <a:cs typeface="Open Sans"/>
              </a:rPr>
              <a:t>level</a:t>
            </a:r>
            <a:r>
              <a:rPr lang="en-US" sz="2000" spc="-35" dirty="0">
                <a:latin typeface="Calibri"/>
                <a:ea typeface="Open Sans"/>
                <a:cs typeface="Open Sans"/>
              </a:rPr>
              <a:t> </a:t>
            </a:r>
            <a:r>
              <a:rPr lang="en-US" sz="2000" dirty="0">
                <a:latin typeface="Calibri"/>
                <a:ea typeface="Open Sans"/>
                <a:cs typeface="Open Sans"/>
              </a:rPr>
              <a:t>state</a:t>
            </a:r>
            <a:r>
              <a:rPr lang="en-US" sz="2000" spc="-55" dirty="0">
                <a:latin typeface="Calibri"/>
                <a:ea typeface="Open Sans"/>
                <a:cs typeface="Open Sans"/>
              </a:rPr>
              <a:t> curriculum </a:t>
            </a:r>
            <a:r>
              <a:rPr lang="en-US" sz="2000" spc="-10" dirty="0">
                <a:latin typeface="Calibri"/>
                <a:ea typeface="Open Sans"/>
                <a:cs typeface="Open Sans"/>
              </a:rPr>
              <a:t>standards, the</a:t>
            </a:r>
            <a:r>
              <a:rPr lang="en-US" sz="2000" spc="-35" dirty="0">
                <a:latin typeface="Calibri"/>
                <a:ea typeface="Open Sans"/>
                <a:cs typeface="Open Sans"/>
              </a:rPr>
              <a:t> </a:t>
            </a:r>
            <a:r>
              <a:rPr lang="en-US" sz="2000" spc="-40" dirty="0">
                <a:latin typeface="Calibri"/>
                <a:ea typeface="Open Sans"/>
                <a:cs typeface="Open Sans"/>
              </a:rPr>
              <a:t>Texas</a:t>
            </a:r>
            <a:r>
              <a:rPr lang="en-US" sz="2000" spc="-50" dirty="0">
                <a:latin typeface="Calibri"/>
                <a:ea typeface="Open Sans"/>
                <a:cs typeface="Open Sans"/>
              </a:rPr>
              <a:t> </a:t>
            </a:r>
            <a:r>
              <a:rPr lang="en-US" sz="2000" spc="-10" dirty="0">
                <a:latin typeface="Calibri"/>
                <a:ea typeface="Open Sans"/>
                <a:cs typeface="Open Sans"/>
              </a:rPr>
              <a:t>Essential Knowledge</a:t>
            </a:r>
            <a:r>
              <a:rPr lang="en-US" sz="2000" spc="-35" dirty="0">
                <a:latin typeface="Calibri"/>
                <a:ea typeface="Open Sans"/>
                <a:cs typeface="Open Sans"/>
              </a:rPr>
              <a:t> </a:t>
            </a:r>
            <a:r>
              <a:rPr lang="en-US" sz="2000" dirty="0">
                <a:latin typeface="Calibri"/>
                <a:ea typeface="Open Sans"/>
                <a:cs typeface="Open Sans"/>
              </a:rPr>
              <a:t>and</a:t>
            </a:r>
            <a:r>
              <a:rPr lang="en-US" sz="2000" spc="-60" dirty="0">
                <a:latin typeface="Calibri"/>
                <a:ea typeface="Open Sans"/>
                <a:cs typeface="Open Sans"/>
              </a:rPr>
              <a:t> </a:t>
            </a:r>
            <a:r>
              <a:rPr lang="en-US" sz="2000" dirty="0">
                <a:latin typeface="Calibri"/>
                <a:ea typeface="Open Sans"/>
                <a:cs typeface="Open Sans"/>
              </a:rPr>
              <a:t>Skills</a:t>
            </a:r>
            <a:r>
              <a:rPr lang="en-US" sz="2000" spc="-25" dirty="0">
                <a:latin typeface="Calibri"/>
                <a:ea typeface="Open Sans"/>
                <a:cs typeface="Open Sans"/>
              </a:rPr>
              <a:t> </a:t>
            </a:r>
            <a:r>
              <a:rPr lang="en-US" sz="2000" spc="-10" dirty="0">
                <a:latin typeface="Calibri"/>
                <a:ea typeface="Open Sans"/>
                <a:cs typeface="Open Sans"/>
              </a:rPr>
              <a:t>(TEKS);</a:t>
            </a:r>
            <a:endParaRPr lang="en-US" sz="2000" dirty="0">
              <a:latin typeface="Calibri"/>
              <a:ea typeface="Open Sans"/>
              <a:cs typeface="Open Sans"/>
            </a:endParaRPr>
          </a:p>
          <a:p>
            <a:pPr marL="469900" marR="158750" indent="-399415" algn="l">
              <a:lnSpc>
                <a:spcPct val="111600"/>
              </a:lnSpc>
              <a:spcBef>
                <a:spcPts val="680"/>
              </a:spcBef>
            </a:pPr>
            <a:r>
              <a:rPr lang="en-US" sz="2000" dirty="0">
                <a:latin typeface="Calibri"/>
                <a:ea typeface="Open Sans"/>
                <a:cs typeface="Open Sans"/>
              </a:rPr>
              <a:t>designed</a:t>
            </a:r>
            <a:r>
              <a:rPr lang="en-US" sz="2000" spc="-10" dirty="0">
                <a:latin typeface="Calibri"/>
                <a:ea typeface="Open Sans"/>
                <a:cs typeface="Open Sans"/>
              </a:rPr>
              <a:t> </a:t>
            </a:r>
            <a:r>
              <a:rPr lang="en-US" sz="2000" dirty="0">
                <a:latin typeface="Calibri"/>
                <a:ea typeface="Open Sans"/>
                <a:cs typeface="Open Sans"/>
              </a:rPr>
              <a:t>to</a:t>
            </a:r>
            <a:r>
              <a:rPr lang="en-US" sz="2000" spc="-50" dirty="0">
                <a:latin typeface="Calibri"/>
                <a:ea typeface="Open Sans"/>
                <a:cs typeface="Open Sans"/>
              </a:rPr>
              <a:t> </a:t>
            </a:r>
            <a:r>
              <a:rPr lang="en-US" sz="2000" dirty="0">
                <a:latin typeface="Calibri"/>
                <a:ea typeface="Open Sans"/>
                <a:cs typeface="Open Sans"/>
              </a:rPr>
              <a:t>meet</a:t>
            </a:r>
            <a:r>
              <a:rPr lang="en-US" sz="2000" spc="-35" dirty="0">
                <a:latin typeface="Calibri"/>
                <a:ea typeface="Open Sans"/>
                <a:cs typeface="Open Sans"/>
              </a:rPr>
              <a:t> </a:t>
            </a:r>
            <a:r>
              <a:rPr lang="en-US" sz="2000" dirty="0">
                <a:latin typeface="Calibri"/>
                <a:ea typeface="Open Sans"/>
                <a:cs typeface="Open Sans"/>
              </a:rPr>
              <a:t>the</a:t>
            </a:r>
            <a:r>
              <a:rPr lang="en-US" sz="2000" spc="-45" dirty="0">
                <a:latin typeface="Calibri"/>
                <a:ea typeface="Open Sans"/>
                <a:cs typeface="Open Sans"/>
              </a:rPr>
              <a:t> </a:t>
            </a:r>
            <a:r>
              <a:rPr lang="en-US" sz="2000" dirty="0">
                <a:latin typeface="Calibri"/>
                <a:ea typeface="Open Sans"/>
                <a:cs typeface="Open Sans"/>
              </a:rPr>
              <a:t>needs</a:t>
            </a:r>
            <a:r>
              <a:rPr lang="en-US" sz="2000" spc="-40" dirty="0">
                <a:latin typeface="Calibri"/>
                <a:ea typeface="Open Sans"/>
                <a:cs typeface="Open Sans"/>
              </a:rPr>
              <a:t> </a:t>
            </a:r>
            <a:r>
              <a:rPr lang="en-US" sz="2000" dirty="0">
                <a:latin typeface="Calibri"/>
                <a:ea typeface="Open Sans"/>
                <a:cs typeface="Open Sans"/>
              </a:rPr>
              <a:t>of</a:t>
            </a:r>
            <a:r>
              <a:rPr lang="en-US" sz="2000" spc="-55" dirty="0">
                <a:latin typeface="Calibri"/>
                <a:ea typeface="Open Sans"/>
                <a:cs typeface="Open Sans"/>
              </a:rPr>
              <a:t> </a:t>
            </a:r>
            <a:r>
              <a:rPr lang="en-US" sz="2000" b="1" dirty="0">
                <a:latin typeface="Calibri"/>
                <a:ea typeface="Open Sans"/>
                <a:cs typeface="Open Sans"/>
              </a:rPr>
              <a:t>students</a:t>
            </a:r>
            <a:r>
              <a:rPr lang="en-US" sz="2000" b="1" spc="-25" dirty="0">
                <a:latin typeface="Calibri"/>
                <a:ea typeface="Open Sans"/>
                <a:cs typeface="Open Sans"/>
              </a:rPr>
              <a:t> </a:t>
            </a:r>
            <a:r>
              <a:rPr lang="en-US" sz="2000" b="1" spc="-20" dirty="0">
                <a:latin typeface="Calibri"/>
                <a:ea typeface="Open Sans"/>
                <a:cs typeface="Open Sans"/>
              </a:rPr>
              <a:t>with </a:t>
            </a:r>
            <a:r>
              <a:rPr lang="en-US" sz="2000" b="1" dirty="0">
                <a:latin typeface="Calibri"/>
                <a:ea typeface="Open Sans"/>
                <a:cs typeface="Open Sans"/>
              </a:rPr>
              <a:t>the</a:t>
            </a:r>
            <a:r>
              <a:rPr lang="en-US" sz="2000" b="1" spc="-95" dirty="0">
                <a:latin typeface="Calibri"/>
                <a:ea typeface="Open Sans"/>
                <a:cs typeface="Open Sans"/>
              </a:rPr>
              <a:t> </a:t>
            </a:r>
            <a:r>
              <a:rPr lang="en-US" sz="2000" b="1" u="sng" dirty="0">
                <a:latin typeface="Calibri"/>
                <a:ea typeface="Open Sans"/>
                <a:cs typeface="Open Sans"/>
              </a:rPr>
              <a:t>most</a:t>
            </a:r>
            <a:r>
              <a:rPr lang="en-US" sz="2000" b="1" spc="-100" dirty="0">
                <a:latin typeface="Calibri"/>
                <a:ea typeface="Open Sans"/>
                <a:cs typeface="Open Sans"/>
              </a:rPr>
              <a:t> </a:t>
            </a:r>
            <a:r>
              <a:rPr lang="en-US" sz="2000" b="1" dirty="0">
                <a:latin typeface="Calibri"/>
                <a:ea typeface="Open Sans"/>
                <a:cs typeface="Open Sans"/>
              </a:rPr>
              <a:t>significant cognitive</a:t>
            </a:r>
            <a:r>
              <a:rPr lang="en-US" sz="2000" b="1" spc="-70" dirty="0">
                <a:latin typeface="Calibri"/>
                <a:ea typeface="Open Sans"/>
                <a:cs typeface="Open Sans"/>
              </a:rPr>
              <a:t> </a:t>
            </a:r>
            <a:r>
              <a:rPr lang="en-US" sz="2000" b="1" dirty="0">
                <a:latin typeface="Calibri"/>
                <a:ea typeface="Open Sans"/>
                <a:cs typeface="Open Sans"/>
              </a:rPr>
              <a:t>disabilities</a:t>
            </a:r>
            <a:r>
              <a:rPr lang="en-US" sz="2000" dirty="0">
                <a:latin typeface="Calibri"/>
                <a:ea typeface="Open Sans"/>
                <a:cs typeface="Open Sans"/>
              </a:rPr>
              <a:t>;</a:t>
            </a:r>
            <a:r>
              <a:rPr lang="en-US" sz="2000" spc="-50" dirty="0">
                <a:latin typeface="Calibri"/>
                <a:ea typeface="Open Sans"/>
                <a:cs typeface="Open Sans"/>
              </a:rPr>
              <a:t> </a:t>
            </a:r>
            <a:r>
              <a:rPr lang="en-US" sz="2000" spc="-25" dirty="0">
                <a:latin typeface="Calibri"/>
                <a:ea typeface="Open Sans"/>
                <a:cs typeface="Open Sans"/>
              </a:rPr>
              <a:t>and</a:t>
            </a:r>
            <a:endParaRPr lang="en-US" sz="2000" dirty="0">
              <a:latin typeface="Calibri"/>
              <a:ea typeface="Open Sans"/>
              <a:cs typeface="Open Sans"/>
            </a:endParaRPr>
          </a:p>
          <a:p>
            <a:pPr marL="469900" marR="5080" indent="-399415">
              <a:lnSpc>
                <a:spcPct val="117200"/>
              </a:lnSpc>
              <a:spcBef>
                <a:spcPts val="490"/>
              </a:spcBef>
            </a:pPr>
            <a:r>
              <a:rPr lang="en-US" sz="2000" b="1" dirty="0">
                <a:latin typeface="Calibri"/>
                <a:ea typeface="Open Sans"/>
                <a:cs typeface="Open Sans"/>
              </a:rPr>
              <a:t>developed</a:t>
            </a:r>
            <a:r>
              <a:rPr lang="en-US" sz="2000" b="1" spc="-55" dirty="0">
                <a:latin typeface="Calibri"/>
                <a:ea typeface="Open Sans"/>
                <a:cs typeface="Open Sans"/>
              </a:rPr>
              <a:t> </a:t>
            </a:r>
            <a:r>
              <a:rPr lang="en-US" sz="2000" b="1" dirty="0">
                <a:latin typeface="Calibri"/>
                <a:ea typeface="Open Sans"/>
                <a:cs typeface="Open Sans"/>
              </a:rPr>
              <a:t>to</a:t>
            </a:r>
            <a:r>
              <a:rPr lang="en-US" sz="2000" b="1" spc="-80" dirty="0">
                <a:latin typeface="Calibri"/>
                <a:ea typeface="Open Sans"/>
                <a:cs typeface="Open Sans"/>
              </a:rPr>
              <a:t> </a:t>
            </a:r>
            <a:r>
              <a:rPr lang="en-US" sz="2000" b="1" dirty="0">
                <a:latin typeface="Calibri"/>
                <a:ea typeface="Open Sans"/>
                <a:cs typeface="Open Sans"/>
              </a:rPr>
              <a:t>meet</a:t>
            </a:r>
            <a:r>
              <a:rPr lang="en-US" sz="2000" b="1" spc="-65" dirty="0">
                <a:latin typeface="Calibri"/>
                <a:ea typeface="Open Sans"/>
                <a:cs typeface="Open Sans"/>
              </a:rPr>
              <a:t> </a:t>
            </a:r>
            <a:r>
              <a:rPr lang="en-US" sz="2000" b="1" dirty="0">
                <a:latin typeface="Calibri"/>
                <a:ea typeface="Open Sans"/>
                <a:cs typeface="Open Sans"/>
              </a:rPr>
              <a:t>federal</a:t>
            </a:r>
            <a:r>
              <a:rPr lang="en-US" sz="2000" b="1" spc="-55" dirty="0">
                <a:latin typeface="Calibri"/>
                <a:ea typeface="Open Sans"/>
                <a:cs typeface="Open Sans"/>
              </a:rPr>
              <a:t> </a:t>
            </a:r>
            <a:r>
              <a:rPr lang="en-US" sz="2000" b="1" spc="-10" dirty="0">
                <a:latin typeface="Calibri"/>
                <a:ea typeface="Open Sans"/>
                <a:cs typeface="Open Sans"/>
              </a:rPr>
              <a:t>requirements</a:t>
            </a:r>
            <a:r>
              <a:rPr lang="en-US" sz="2000" b="1" spc="-40" dirty="0">
                <a:latin typeface="Calibri"/>
                <a:ea typeface="Open Sans"/>
                <a:cs typeface="Open Sans"/>
              </a:rPr>
              <a:t> </a:t>
            </a:r>
            <a:r>
              <a:rPr lang="en-US" sz="2000" spc="-25" dirty="0">
                <a:latin typeface="Calibri"/>
                <a:ea typeface="Open Sans"/>
                <a:cs typeface="Open Sans"/>
              </a:rPr>
              <a:t>of </a:t>
            </a:r>
            <a:r>
              <a:rPr lang="en-US" sz="2000" dirty="0">
                <a:latin typeface="Calibri"/>
                <a:ea typeface="Open Sans"/>
                <a:cs typeface="Open Sans"/>
              </a:rPr>
              <a:t>both</a:t>
            </a:r>
            <a:r>
              <a:rPr lang="en-US" sz="2000" spc="-70" dirty="0">
                <a:latin typeface="Calibri"/>
                <a:ea typeface="Open Sans"/>
                <a:cs typeface="Open Sans"/>
              </a:rPr>
              <a:t> </a:t>
            </a:r>
            <a:r>
              <a:rPr lang="en-US" sz="2000" dirty="0">
                <a:latin typeface="Calibri"/>
                <a:ea typeface="Open Sans"/>
                <a:cs typeface="Open Sans"/>
              </a:rPr>
              <a:t>the</a:t>
            </a:r>
            <a:r>
              <a:rPr lang="en-US" sz="2000" spc="-65" dirty="0">
                <a:latin typeface="Calibri"/>
                <a:ea typeface="Open Sans"/>
                <a:cs typeface="Open Sans"/>
              </a:rPr>
              <a:t> </a:t>
            </a:r>
            <a:r>
              <a:rPr lang="en-US" sz="2000" dirty="0">
                <a:latin typeface="Calibri"/>
                <a:ea typeface="Open Sans"/>
                <a:cs typeface="Open Sans"/>
              </a:rPr>
              <a:t>Every Student Succeeds Act (ESSA)</a:t>
            </a:r>
            <a:r>
              <a:rPr lang="en-US" sz="2000" spc="-50" dirty="0">
                <a:latin typeface="Calibri"/>
                <a:ea typeface="Open Sans"/>
                <a:cs typeface="Open Sans"/>
              </a:rPr>
              <a:t> </a:t>
            </a:r>
            <a:r>
              <a:rPr lang="en-US" sz="2000" dirty="0">
                <a:latin typeface="Calibri"/>
                <a:ea typeface="Open Sans"/>
                <a:cs typeface="Open Sans"/>
              </a:rPr>
              <a:t>and</a:t>
            </a:r>
            <a:r>
              <a:rPr lang="en-US" sz="2000" spc="-50" dirty="0">
                <a:latin typeface="Calibri"/>
                <a:ea typeface="Open Sans"/>
                <a:cs typeface="Open Sans"/>
              </a:rPr>
              <a:t> </a:t>
            </a:r>
            <a:r>
              <a:rPr lang="en-US" sz="2000" dirty="0">
                <a:latin typeface="Calibri"/>
                <a:ea typeface="Open Sans"/>
                <a:cs typeface="Open Sans"/>
              </a:rPr>
              <a:t>the</a:t>
            </a:r>
            <a:r>
              <a:rPr lang="en-US" sz="2000" spc="-60" dirty="0">
                <a:latin typeface="Calibri"/>
                <a:ea typeface="Open Sans"/>
                <a:cs typeface="Open Sans"/>
              </a:rPr>
              <a:t> </a:t>
            </a:r>
            <a:r>
              <a:rPr lang="en-US" sz="2000" dirty="0">
                <a:latin typeface="Calibri"/>
                <a:ea typeface="Open Sans"/>
                <a:cs typeface="Open Sans"/>
              </a:rPr>
              <a:t>Individuals</a:t>
            </a:r>
            <a:r>
              <a:rPr lang="en-US" sz="2000" spc="-15" dirty="0">
                <a:latin typeface="Calibri"/>
                <a:ea typeface="Open Sans"/>
                <a:cs typeface="Open Sans"/>
              </a:rPr>
              <a:t> </a:t>
            </a:r>
            <a:r>
              <a:rPr lang="en-US" sz="2000" dirty="0">
                <a:latin typeface="Calibri"/>
                <a:ea typeface="Open Sans"/>
                <a:cs typeface="Open Sans"/>
              </a:rPr>
              <a:t>with</a:t>
            </a:r>
            <a:r>
              <a:rPr lang="en-US" sz="2000" spc="-55" dirty="0">
                <a:latin typeface="Calibri"/>
                <a:ea typeface="Open Sans"/>
                <a:cs typeface="Open Sans"/>
              </a:rPr>
              <a:t> </a:t>
            </a:r>
            <a:r>
              <a:rPr lang="en-US" sz="2000" spc="-10" dirty="0">
                <a:latin typeface="Calibri"/>
                <a:ea typeface="Open Sans"/>
                <a:cs typeface="Open Sans"/>
              </a:rPr>
              <a:t>Disabilities </a:t>
            </a:r>
            <a:r>
              <a:rPr lang="en-US" sz="2000" dirty="0">
                <a:latin typeface="Calibri"/>
                <a:ea typeface="Open Sans"/>
                <a:cs typeface="Open Sans"/>
              </a:rPr>
              <a:t>Education</a:t>
            </a:r>
            <a:r>
              <a:rPr lang="en-US" sz="2000" spc="-80" dirty="0">
                <a:latin typeface="Calibri"/>
                <a:ea typeface="Open Sans"/>
                <a:cs typeface="Open Sans"/>
              </a:rPr>
              <a:t> </a:t>
            </a:r>
            <a:r>
              <a:rPr lang="en-US" sz="2000" dirty="0">
                <a:latin typeface="Calibri"/>
                <a:ea typeface="Open Sans"/>
                <a:cs typeface="Open Sans"/>
              </a:rPr>
              <a:t>Act</a:t>
            </a:r>
            <a:r>
              <a:rPr lang="en-US" sz="2000" spc="-90" dirty="0">
                <a:latin typeface="Calibri"/>
                <a:ea typeface="Open Sans"/>
                <a:cs typeface="Open Sans"/>
              </a:rPr>
              <a:t> </a:t>
            </a:r>
            <a:r>
              <a:rPr lang="en-US" sz="2000" spc="-10" dirty="0">
                <a:latin typeface="Calibri"/>
                <a:ea typeface="Open Sans"/>
                <a:cs typeface="Open Sans"/>
              </a:rPr>
              <a:t>(IDEA).</a:t>
            </a:r>
            <a:endParaRPr lang="en-US" sz="2000" dirty="0">
              <a:latin typeface="Calibri"/>
              <a:ea typeface="Open Sans"/>
              <a:cs typeface="Open Sans"/>
            </a:endParaRPr>
          </a:p>
          <a:p>
            <a:pPr marL="0" indent="0">
              <a:buNone/>
            </a:pPr>
            <a:endParaRPr lang="en-US" dirty="0"/>
          </a:p>
        </p:txBody>
      </p:sp>
      <p:pic>
        <p:nvPicPr>
          <p:cNvPr id="2" name="object 2" descr="There are two pictures of students working and one picture of a teacher working with one student."/>
          <p:cNvPicPr/>
          <p:nvPr/>
        </p:nvPicPr>
        <p:blipFill>
          <a:blip r:embed="rId3" cstate="print"/>
          <a:stretch>
            <a:fillRect/>
          </a:stretch>
        </p:blipFill>
        <p:spPr>
          <a:xfrm>
            <a:off x="7386609" y="528905"/>
            <a:ext cx="4718304" cy="5340094"/>
          </a:xfrm>
          <a:prstGeom prst="rect">
            <a:avLst/>
          </a:prstGeom>
        </p:spPr>
      </p:pic>
      <p:sp>
        <p:nvSpPr>
          <p:cNvPr id="4" name="Slide Number Placeholder 3">
            <a:extLst>
              <a:ext uri="{FF2B5EF4-FFF2-40B4-BE49-F238E27FC236}">
                <a16:creationId xmlns:a16="http://schemas.microsoft.com/office/drawing/2014/main" id="{15B4712F-B815-0E8F-F0B6-83916170B0BD}"/>
              </a:ext>
            </a:extLst>
          </p:cNvPr>
          <p:cNvSpPr>
            <a:spLocks noGrp="1"/>
          </p:cNvSpPr>
          <p:nvPr>
            <p:ph type="sldNum" sz="quarter" idx="4"/>
          </p:nvPr>
        </p:nvSpPr>
        <p:spPr/>
        <p:txBody>
          <a:bodyPr/>
          <a:lstStyle/>
          <a:p>
            <a:fld id="{69C126A4-BD19-47E2-8A0E-0DE1B9D8C925}" type="slidenum">
              <a:rPr lang="en-US" smtClean="0"/>
              <a:pPr/>
              <a:t>6</a:t>
            </a:fld>
            <a:endParaRPr lang="en-US"/>
          </a:p>
        </p:txBody>
      </p:sp>
    </p:spTree>
    <p:extLst>
      <p:ext uri="{BB962C8B-B14F-4D97-AF65-F5344CB8AC3E}">
        <p14:creationId xmlns:p14="http://schemas.microsoft.com/office/powerpoint/2010/main" val="404475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E2AFA-F89E-E921-029B-7D6386A21023}"/>
              </a:ext>
            </a:extLst>
          </p:cNvPr>
          <p:cNvSpPr>
            <a:spLocks noGrp="1"/>
          </p:cNvSpPr>
          <p:nvPr>
            <p:ph type="title"/>
          </p:nvPr>
        </p:nvSpPr>
        <p:spPr>
          <a:xfrm>
            <a:off x="633211" y="173022"/>
            <a:ext cx="11121657" cy="751350"/>
          </a:xfrm>
        </p:spPr>
        <p:txBody>
          <a:bodyPr/>
          <a:lstStyle/>
          <a:p>
            <a:r>
              <a:rPr lang="en-US"/>
              <a:t>Who is assessed with STAAR Alternate 2?</a:t>
            </a:r>
          </a:p>
        </p:txBody>
      </p:sp>
      <p:sp>
        <p:nvSpPr>
          <p:cNvPr id="3" name="Content Placeholder 2">
            <a:extLst>
              <a:ext uri="{FF2B5EF4-FFF2-40B4-BE49-F238E27FC236}">
                <a16:creationId xmlns:a16="http://schemas.microsoft.com/office/drawing/2014/main" id="{F7BDD1E7-9342-E838-147E-F01EBD3E4056}"/>
              </a:ext>
            </a:extLst>
          </p:cNvPr>
          <p:cNvSpPr>
            <a:spLocks noGrp="1"/>
          </p:cNvSpPr>
          <p:nvPr>
            <p:ph idx="1"/>
          </p:nvPr>
        </p:nvSpPr>
        <p:spPr>
          <a:xfrm>
            <a:off x="633211" y="1065431"/>
            <a:ext cx="10623762" cy="4351338"/>
          </a:xfrm>
        </p:spPr>
        <p:txBody>
          <a:bodyPr lIns="91440" tIns="45720" rIns="91440" bIns="45720" anchor="t"/>
          <a:lstStyle/>
          <a:p>
            <a:r>
              <a:rPr lang="en-US" dirty="0"/>
              <a:t>Only students who meet the Texas Education Agency (TEA) definition of a student with the </a:t>
            </a:r>
            <a:r>
              <a:rPr lang="en-US" b="1" u="sng" dirty="0"/>
              <a:t>most</a:t>
            </a:r>
            <a:r>
              <a:rPr lang="en-US" dirty="0"/>
              <a:t> significant cognitive disability may be assessed with STAAR Alternate 2 and who are enrolled in:</a:t>
            </a:r>
            <a:endParaRPr lang="en-US" dirty="0">
              <a:cs typeface="Calibri"/>
            </a:endParaRPr>
          </a:p>
          <a:p>
            <a:pPr marL="700405" lvl="1" indent="-342900">
              <a:lnSpc>
                <a:spcPct val="100000"/>
              </a:lnSpc>
              <a:spcBef>
                <a:spcPts val="720"/>
              </a:spcBef>
              <a:buFont typeface="Courier New" panose="02070309020205020404" pitchFamily="49" charset="0"/>
              <a:buChar char="o"/>
            </a:pPr>
            <a:r>
              <a:rPr lang="en-US" dirty="0">
                <a:ea typeface="Open Sans"/>
                <a:cs typeface="Open Sans"/>
              </a:rPr>
              <a:t>grades</a:t>
            </a:r>
            <a:r>
              <a:rPr lang="en-US" spc="-40" dirty="0">
                <a:ea typeface="Open Sans"/>
                <a:cs typeface="Open Sans"/>
              </a:rPr>
              <a:t> </a:t>
            </a:r>
            <a:r>
              <a:rPr lang="en-US" dirty="0">
                <a:ea typeface="Open Sans"/>
                <a:cs typeface="Open Sans"/>
              </a:rPr>
              <a:t>3–8 </a:t>
            </a:r>
            <a:r>
              <a:rPr lang="en-US" spc="-25" dirty="0">
                <a:ea typeface="Open Sans"/>
                <a:cs typeface="Open Sans"/>
              </a:rPr>
              <a:t>or</a:t>
            </a:r>
          </a:p>
          <a:p>
            <a:pPr marL="700405" lvl="1" indent="-342900">
              <a:lnSpc>
                <a:spcPct val="100000"/>
              </a:lnSpc>
              <a:spcBef>
                <a:spcPts val="720"/>
              </a:spcBef>
              <a:buFont typeface="Courier New" panose="02070309020205020404" pitchFamily="49" charset="0"/>
              <a:buChar char="o"/>
            </a:pPr>
            <a:r>
              <a:rPr lang="en-US" dirty="0">
                <a:ea typeface="Open Sans"/>
                <a:cs typeface="Open Sans"/>
              </a:rPr>
              <a:t>specific high</a:t>
            </a:r>
            <a:r>
              <a:rPr lang="en-US" spc="-15" dirty="0">
                <a:ea typeface="Open Sans"/>
                <a:cs typeface="Open Sans"/>
              </a:rPr>
              <a:t> </a:t>
            </a:r>
            <a:r>
              <a:rPr lang="en-US" dirty="0">
                <a:ea typeface="Open Sans"/>
                <a:cs typeface="Open Sans"/>
              </a:rPr>
              <a:t>school</a:t>
            </a:r>
            <a:r>
              <a:rPr lang="en-US" spc="-30" dirty="0">
                <a:ea typeface="Open Sans"/>
                <a:cs typeface="Open Sans"/>
              </a:rPr>
              <a:t> </a:t>
            </a:r>
            <a:r>
              <a:rPr lang="en-US" dirty="0">
                <a:ea typeface="Open Sans"/>
                <a:cs typeface="Open Sans"/>
              </a:rPr>
              <a:t>courses—Algebra</a:t>
            </a:r>
            <a:r>
              <a:rPr lang="en-US" spc="-60" dirty="0">
                <a:ea typeface="Open Sans"/>
                <a:cs typeface="Open Sans"/>
              </a:rPr>
              <a:t> </a:t>
            </a:r>
            <a:r>
              <a:rPr lang="en-US" dirty="0">
                <a:ea typeface="Open Sans"/>
                <a:cs typeface="Open Sans"/>
              </a:rPr>
              <a:t>I,</a:t>
            </a:r>
            <a:r>
              <a:rPr lang="en-US" spc="-40" dirty="0">
                <a:ea typeface="Open Sans"/>
                <a:cs typeface="Open Sans"/>
              </a:rPr>
              <a:t> </a:t>
            </a:r>
            <a:r>
              <a:rPr lang="en-US" spc="-10" dirty="0">
                <a:ea typeface="Open Sans"/>
                <a:cs typeface="Open Sans"/>
              </a:rPr>
              <a:t>English </a:t>
            </a:r>
            <a:r>
              <a:rPr lang="en-US" dirty="0">
                <a:ea typeface="Open Sans"/>
                <a:cs typeface="Open Sans"/>
              </a:rPr>
              <a:t>I,</a:t>
            </a:r>
            <a:r>
              <a:rPr lang="en-US" spc="-40" dirty="0">
                <a:ea typeface="Open Sans"/>
                <a:cs typeface="Open Sans"/>
              </a:rPr>
              <a:t> </a:t>
            </a:r>
            <a:r>
              <a:rPr lang="en-US" dirty="0">
                <a:ea typeface="Open Sans"/>
                <a:cs typeface="Open Sans"/>
              </a:rPr>
              <a:t>English</a:t>
            </a:r>
            <a:r>
              <a:rPr lang="en-US" spc="-35" dirty="0">
                <a:ea typeface="Open Sans"/>
                <a:cs typeface="Open Sans"/>
              </a:rPr>
              <a:t> </a:t>
            </a:r>
            <a:r>
              <a:rPr lang="en-US" dirty="0">
                <a:ea typeface="Open Sans"/>
                <a:cs typeface="Open Sans"/>
              </a:rPr>
              <a:t>II,</a:t>
            </a:r>
            <a:r>
              <a:rPr lang="en-US" spc="-25" dirty="0">
                <a:ea typeface="Open Sans"/>
                <a:cs typeface="Open Sans"/>
              </a:rPr>
              <a:t> </a:t>
            </a:r>
            <a:r>
              <a:rPr lang="en-US" spc="-25" dirty="0">
                <a:ea typeface="Open Sans"/>
                <a:cs typeface="Calibri"/>
              </a:rPr>
              <a:t>Biology, or </a:t>
            </a:r>
            <a:r>
              <a:rPr lang="en-US" dirty="0">
                <a:ea typeface="Open Sans"/>
                <a:cs typeface="Open Sans"/>
              </a:rPr>
              <a:t>U.S.</a:t>
            </a:r>
            <a:r>
              <a:rPr lang="en-US" spc="-30" dirty="0">
                <a:ea typeface="Open Sans"/>
                <a:cs typeface="Open Sans"/>
              </a:rPr>
              <a:t> </a:t>
            </a:r>
            <a:r>
              <a:rPr lang="en-US" spc="-10" dirty="0">
                <a:ea typeface="Open Sans"/>
                <a:cs typeface="Open Sans"/>
              </a:rPr>
              <a:t>History.</a:t>
            </a:r>
            <a:endParaRPr lang="en-US" dirty="0">
              <a:ea typeface="Open Sans"/>
              <a:cs typeface="Open Sans"/>
            </a:endParaRPr>
          </a:p>
          <a:p>
            <a:r>
              <a:rPr lang="en-US" b="0" dirty="0">
                <a:solidFill>
                  <a:srgbClr val="186CB5"/>
                </a:solidFill>
                <a:ea typeface="Open Sans"/>
                <a:cs typeface="Open Sans"/>
              </a:rPr>
              <a:t>Students</a:t>
            </a:r>
            <a:r>
              <a:rPr lang="en-US" b="0" spc="-75" dirty="0">
                <a:solidFill>
                  <a:srgbClr val="186CB5"/>
                </a:solidFill>
                <a:ea typeface="Open Sans"/>
                <a:cs typeface="Open Sans"/>
              </a:rPr>
              <a:t> </a:t>
            </a:r>
            <a:r>
              <a:rPr lang="en-US" b="0" dirty="0">
                <a:solidFill>
                  <a:srgbClr val="186CB5"/>
                </a:solidFill>
                <a:ea typeface="Open Sans"/>
                <a:cs typeface="Open Sans"/>
              </a:rPr>
              <a:t>who</a:t>
            </a:r>
            <a:r>
              <a:rPr lang="en-US" b="0" spc="-70" dirty="0">
                <a:solidFill>
                  <a:srgbClr val="186CB5"/>
                </a:solidFill>
                <a:ea typeface="Open Sans"/>
                <a:cs typeface="Open Sans"/>
              </a:rPr>
              <a:t> </a:t>
            </a:r>
            <a:r>
              <a:rPr lang="en-US" b="0" dirty="0">
                <a:solidFill>
                  <a:srgbClr val="186CB5"/>
                </a:solidFill>
                <a:ea typeface="Open Sans"/>
                <a:cs typeface="Open Sans"/>
              </a:rPr>
              <a:t>meet</a:t>
            </a:r>
            <a:r>
              <a:rPr lang="en-US" b="0" spc="-65" dirty="0">
                <a:solidFill>
                  <a:srgbClr val="186CB5"/>
                </a:solidFill>
                <a:ea typeface="Open Sans"/>
                <a:cs typeface="Open Sans"/>
              </a:rPr>
              <a:t> </a:t>
            </a:r>
            <a:r>
              <a:rPr lang="en-US" b="0" spc="-10" dirty="0">
                <a:solidFill>
                  <a:srgbClr val="186CB5"/>
                </a:solidFill>
                <a:ea typeface="Open Sans"/>
                <a:cs typeface="Open Sans"/>
              </a:rPr>
              <a:t>participation requirements</a:t>
            </a:r>
            <a:r>
              <a:rPr lang="en-US" b="0" spc="-55" dirty="0">
                <a:solidFill>
                  <a:srgbClr val="186CB5"/>
                </a:solidFill>
                <a:ea typeface="Open Sans"/>
                <a:cs typeface="Open Sans"/>
              </a:rPr>
              <a:t> </a:t>
            </a:r>
            <a:r>
              <a:rPr lang="en-US" b="0" dirty="0">
                <a:solidFill>
                  <a:srgbClr val="186CB5"/>
                </a:solidFill>
                <a:ea typeface="Open Sans"/>
                <a:cs typeface="Open Sans"/>
              </a:rPr>
              <a:t>are</a:t>
            </a:r>
            <a:r>
              <a:rPr lang="en-US" b="0" spc="-45" dirty="0">
                <a:solidFill>
                  <a:srgbClr val="186CB5"/>
                </a:solidFill>
                <a:ea typeface="Open Sans"/>
                <a:cs typeface="Open Sans"/>
              </a:rPr>
              <a:t> </a:t>
            </a:r>
            <a:r>
              <a:rPr lang="en-US" b="0" dirty="0">
                <a:solidFill>
                  <a:srgbClr val="186CB5"/>
                </a:solidFill>
                <a:ea typeface="Open Sans"/>
                <a:cs typeface="Open Sans"/>
              </a:rPr>
              <a:t>assessed</a:t>
            </a:r>
            <a:r>
              <a:rPr lang="en-US" b="0" spc="-60" dirty="0">
                <a:solidFill>
                  <a:srgbClr val="186CB5"/>
                </a:solidFill>
                <a:ea typeface="Open Sans"/>
                <a:cs typeface="Open Sans"/>
              </a:rPr>
              <a:t> </a:t>
            </a:r>
            <a:r>
              <a:rPr lang="en-US" b="0" spc="-20" dirty="0">
                <a:solidFill>
                  <a:srgbClr val="186CB5"/>
                </a:solidFill>
                <a:ea typeface="Open Sans"/>
                <a:cs typeface="Open Sans"/>
              </a:rPr>
              <a:t>with </a:t>
            </a:r>
            <a:r>
              <a:rPr lang="en-US" b="0" dirty="0">
                <a:solidFill>
                  <a:srgbClr val="186CB5"/>
                </a:solidFill>
                <a:ea typeface="Open Sans"/>
                <a:cs typeface="Open Sans"/>
              </a:rPr>
              <a:t>STAAR</a:t>
            </a:r>
            <a:r>
              <a:rPr lang="en-US" b="0" spc="-40" dirty="0">
                <a:solidFill>
                  <a:srgbClr val="186CB5"/>
                </a:solidFill>
                <a:ea typeface="Open Sans"/>
                <a:cs typeface="Open Sans"/>
              </a:rPr>
              <a:t> </a:t>
            </a:r>
            <a:r>
              <a:rPr lang="en-US" b="0" dirty="0">
                <a:solidFill>
                  <a:srgbClr val="186CB5"/>
                </a:solidFill>
                <a:ea typeface="Open Sans"/>
                <a:cs typeface="Open Sans"/>
              </a:rPr>
              <a:t>Alternate</a:t>
            </a:r>
            <a:r>
              <a:rPr lang="en-US" b="0" spc="-55" dirty="0">
                <a:solidFill>
                  <a:srgbClr val="186CB5"/>
                </a:solidFill>
                <a:ea typeface="Open Sans"/>
                <a:cs typeface="Open Sans"/>
              </a:rPr>
              <a:t> </a:t>
            </a:r>
            <a:r>
              <a:rPr lang="en-US" b="0" dirty="0">
                <a:solidFill>
                  <a:srgbClr val="186CB5"/>
                </a:solidFill>
                <a:ea typeface="Open Sans"/>
                <a:cs typeface="Open Sans"/>
              </a:rPr>
              <a:t>2</a:t>
            </a:r>
            <a:r>
              <a:rPr lang="en-US" b="0" spc="-60" dirty="0">
                <a:solidFill>
                  <a:srgbClr val="186CB5"/>
                </a:solidFill>
                <a:ea typeface="Open Sans"/>
                <a:cs typeface="Open Sans"/>
              </a:rPr>
              <a:t> </a:t>
            </a:r>
            <a:r>
              <a:rPr lang="en-US" b="0" dirty="0">
                <a:solidFill>
                  <a:srgbClr val="186CB5"/>
                </a:solidFill>
                <a:ea typeface="Open Sans"/>
                <a:cs typeface="Open Sans"/>
              </a:rPr>
              <a:t>for</a:t>
            </a:r>
            <a:r>
              <a:rPr lang="en-US" b="0" spc="-60" dirty="0">
                <a:solidFill>
                  <a:srgbClr val="186CB5"/>
                </a:solidFill>
                <a:ea typeface="Open Sans"/>
                <a:cs typeface="Open Sans"/>
              </a:rPr>
              <a:t> </a:t>
            </a:r>
            <a:r>
              <a:rPr lang="en-US" b="0" spc="-25" dirty="0">
                <a:solidFill>
                  <a:srgbClr val="186CB5"/>
                </a:solidFill>
                <a:ea typeface="Open Sans"/>
                <a:cs typeface="Open Sans"/>
              </a:rPr>
              <a:t>all </a:t>
            </a:r>
            <a:r>
              <a:rPr lang="en-US" spc="-25" dirty="0">
                <a:solidFill>
                  <a:srgbClr val="186CB5"/>
                </a:solidFill>
                <a:ea typeface="Open Sans"/>
                <a:cs typeface="Open Sans"/>
              </a:rPr>
              <a:t>grades/</a:t>
            </a:r>
            <a:r>
              <a:rPr lang="en-US" spc="-10" dirty="0">
                <a:solidFill>
                  <a:srgbClr val="186CB5"/>
                </a:solidFill>
                <a:ea typeface="Open Sans"/>
                <a:cs typeface="Open Sans"/>
              </a:rPr>
              <a:t>subjects and courses</a:t>
            </a:r>
            <a:r>
              <a:rPr lang="en-US" b="0" spc="-10" dirty="0">
                <a:solidFill>
                  <a:srgbClr val="186CB5"/>
                </a:solidFill>
                <a:cs typeface="Roboto Slab Light"/>
              </a:rPr>
              <a:t>.</a:t>
            </a:r>
            <a:endParaRPr lang="en-US" b="0" dirty="0">
              <a:cs typeface="Roboto Slab Light"/>
            </a:endParaRPr>
          </a:p>
          <a:p>
            <a:r>
              <a:rPr lang="en-US" spc="-10" dirty="0">
                <a:solidFill>
                  <a:srgbClr val="186CB5"/>
                </a:solidFill>
                <a:cs typeface="Roboto Slab Light"/>
              </a:rPr>
              <a:t>The admission, review, and dismissal (ARD) committee is required to evaluate and make state assessment participation decisions annually.</a:t>
            </a:r>
            <a:endParaRPr lang="en-US" spc="-10" dirty="0">
              <a:solidFill>
                <a:srgbClr val="186CB5"/>
              </a:solidFill>
              <a:ea typeface="Calibri"/>
              <a:cs typeface="Roboto Slab Light"/>
            </a:endParaRPr>
          </a:p>
          <a:p>
            <a:pPr marL="0" indent="0">
              <a:buNone/>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DE9247B1-F463-6972-60DF-48E9E79EC7AD}"/>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374806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6345-1CA5-DC9C-5802-6B5E13709BAE}"/>
              </a:ext>
            </a:extLst>
          </p:cNvPr>
          <p:cNvSpPr>
            <a:spLocks noGrp="1"/>
          </p:cNvSpPr>
          <p:nvPr>
            <p:ph type="title"/>
          </p:nvPr>
        </p:nvSpPr>
        <p:spPr>
          <a:xfrm>
            <a:off x="672797" y="74061"/>
            <a:ext cx="12140954" cy="751350"/>
          </a:xfrm>
        </p:spPr>
        <p:txBody>
          <a:bodyPr>
            <a:normAutofit/>
          </a:bodyPr>
          <a:lstStyle/>
          <a:p>
            <a:r>
              <a:rPr lang="en-US" sz="3000"/>
              <a:t>TEA Definition of Student with the Most Significant Cognitive Disability</a:t>
            </a:r>
            <a:endParaRPr lang="en-US" sz="3000">
              <a:cs typeface="Calibri"/>
            </a:endParaRPr>
          </a:p>
        </p:txBody>
      </p:sp>
      <p:sp>
        <p:nvSpPr>
          <p:cNvPr id="3" name="Content Placeholder 2">
            <a:extLst>
              <a:ext uri="{FF2B5EF4-FFF2-40B4-BE49-F238E27FC236}">
                <a16:creationId xmlns:a16="http://schemas.microsoft.com/office/drawing/2014/main" id="{EBE19A52-69C4-E887-0268-1726E3C7CBE5}"/>
              </a:ext>
            </a:extLst>
          </p:cNvPr>
          <p:cNvSpPr>
            <a:spLocks noGrp="1"/>
          </p:cNvSpPr>
          <p:nvPr>
            <p:ph idx="1"/>
          </p:nvPr>
        </p:nvSpPr>
        <p:spPr>
          <a:xfrm>
            <a:off x="672796" y="1060221"/>
            <a:ext cx="10623762" cy="4658117"/>
          </a:xfrm>
        </p:spPr>
        <p:txBody>
          <a:bodyPr lIns="91440" tIns="45720" rIns="91440" bIns="45720" anchor="t"/>
          <a:lstStyle/>
          <a:p>
            <a:pPr marL="0" indent="0">
              <a:buNone/>
            </a:pPr>
            <a:r>
              <a:rPr lang="en-US" dirty="0"/>
              <a:t>A student with the </a:t>
            </a:r>
            <a:r>
              <a:rPr lang="en-US" b="1" dirty="0"/>
              <a:t>most</a:t>
            </a:r>
            <a:r>
              <a:rPr lang="en-US" dirty="0"/>
              <a:t> significant cognitive disability: </a:t>
            </a:r>
            <a:endParaRPr lang="en-US" dirty="0">
              <a:cs typeface="Calibri"/>
            </a:endParaRPr>
          </a:p>
          <a:p>
            <a:pPr marL="469900" marR="5080" indent="-338455">
              <a:lnSpc>
                <a:spcPct val="117900"/>
              </a:lnSpc>
              <a:spcBef>
                <a:spcPts val="985"/>
              </a:spcBef>
            </a:pPr>
            <a:r>
              <a:rPr lang="en-US" sz="2600" spc="-10" dirty="0">
                <a:ea typeface="+mn-lt"/>
                <a:cs typeface="+mn-lt"/>
              </a:rPr>
              <a:t>Exhibits significant intellectual and adaptive behavior deficits in their ability to plan, comprehend, and reason, and who indicates adaptive behavior deficits that limit his or her ability to apply social and practical skills (e.g., personal care, social problem-solving skills, dressing, eating, using money) </a:t>
            </a:r>
            <a:r>
              <a:rPr lang="en-US" sz="2600" b="1" u="sng" spc="-10" dirty="0">
                <a:ea typeface="+mn-lt"/>
                <a:cs typeface="+mn-lt"/>
              </a:rPr>
              <a:t>across all life domains</a:t>
            </a:r>
            <a:r>
              <a:rPr lang="en-US" sz="2600" spc="-10" dirty="0">
                <a:ea typeface="+mn-lt"/>
                <a:cs typeface="+mn-lt"/>
              </a:rPr>
              <a:t>. </a:t>
            </a:r>
            <a:endParaRPr lang="en-US" sz="2600" dirty="0">
              <a:ea typeface="Open Sans"/>
              <a:cs typeface="Open Sans"/>
            </a:endParaRPr>
          </a:p>
          <a:p>
            <a:pPr marL="469900" marR="5080" indent="-338455">
              <a:lnSpc>
                <a:spcPct val="117900"/>
              </a:lnSpc>
              <a:spcBef>
                <a:spcPts val="985"/>
              </a:spcBef>
            </a:pPr>
            <a:r>
              <a:rPr lang="en-US" sz="2600" spc="-10" dirty="0">
                <a:ea typeface="+mn-lt"/>
                <a:cs typeface="+mn-lt"/>
              </a:rPr>
              <a:t>Requires extensive, direct, individualized instruction and needs substantial supports that are neither temporary nor specific to a particular content area.</a:t>
            </a:r>
            <a:endParaRPr lang="en-US" sz="2600" dirty="0">
              <a:ea typeface="Open Sans"/>
              <a:cs typeface="Open Sans"/>
            </a:endParaRPr>
          </a:p>
        </p:txBody>
      </p:sp>
      <p:sp>
        <p:nvSpPr>
          <p:cNvPr id="4" name="Slide Number Placeholder 3">
            <a:extLst>
              <a:ext uri="{FF2B5EF4-FFF2-40B4-BE49-F238E27FC236}">
                <a16:creationId xmlns:a16="http://schemas.microsoft.com/office/drawing/2014/main" id="{9A825B12-2A17-C942-51C2-12B9D0374250}"/>
              </a:ext>
            </a:extLst>
          </p:cNvPr>
          <p:cNvSpPr>
            <a:spLocks noGrp="1"/>
          </p:cNvSpPr>
          <p:nvPr>
            <p:ph type="sldNum" sz="quarter" idx="4"/>
          </p:nvPr>
        </p:nvSpPr>
        <p:spPr/>
        <p:txBody>
          <a:bodyPr/>
          <a:lstStyle/>
          <a:p>
            <a:fld id="{69C126A4-BD19-47E2-8A0E-0DE1B9D8C925}" type="slidenum">
              <a:rPr lang="en-US" smtClean="0"/>
              <a:pPr/>
              <a:t>8</a:t>
            </a:fld>
            <a:endParaRPr lang="en-US"/>
          </a:p>
        </p:txBody>
      </p:sp>
    </p:spTree>
    <p:extLst>
      <p:ext uri="{BB962C8B-B14F-4D97-AF65-F5344CB8AC3E}">
        <p14:creationId xmlns:p14="http://schemas.microsoft.com/office/powerpoint/2010/main" val="409055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4BCDA8-4DB1-10D7-D2FF-49B97245A6E3}"/>
              </a:ext>
            </a:extLst>
          </p:cNvPr>
          <p:cNvSpPr>
            <a:spLocks noGrp="1"/>
          </p:cNvSpPr>
          <p:nvPr>
            <p:ph type="ctrTitle"/>
          </p:nvPr>
        </p:nvSpPr>
        <p:spPr>
          <a:xfrm>
            <a:off x="2030819" y="3707084"/>
            <a:ext cx="8181853" cy="2357223"/>
          </a:xfrm>
        </p:spPr>
        <p:txBody>
          <a:bodyPr/>
          <a:lstStyle/>
          <a:p>
            <a:r>
              <a:rPr lang="en-US" sz="4800"/>
              <a:t>USDE Statewide 1% Waiver Denial</a:t>
            </a:r>
          </a:p>
        </p:txBody>
      </p:sp>
      <p:sp>
        <p:nvSpPr>
          <p:cNvPr id="4" name="Slide Number Placeholder 3">
            <a:extLst>
              <a:ext uri="{FF2B5EF4-FFF2-40B4-BE49-F238E27FC236}">
                <a16:creationId xmlns:a16="http://schemas.microsoft.com/office/drawing/2014/main" id="{E6FD29EE-032A-1A03-BA41-88E28BA463F2}"/>
              </a:ext>
            </a:extLst>
          </p:cNvPr>
          <p:cNvSpPr>
            <a:spLocks noGrp="1"/>
          </p:cNvSpPr>
          <p:nvPr>
            <p:ph type="sldNum" sz="quarter" idx="4294967295"/>
          </p:nvPr>
        </p:nvSpPr>
        <p:spPr>
          <a:xfrm>
            <a:off x="9448800" y="6529388"/>
            <a:ext cx="2743200" cy="365125"/>
          </a:xfrm>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2970711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3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etaMKsabpbzHSbtJVTMI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n2kFD1g.wXVoInTxQ_sL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WxUCoiiWU8Nw9lEacputg"/>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0.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4.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5.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6.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7.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8.xml><?xml version="1.0" encoding="utf-8"?>
<a:theme xmlns:a="http://schemas.openxmlformats.org/drawingml/2006/main" name="5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414A364D-2554-4A59-A90F-BDDF6E9D36AC}"/>
    </a:ext>
  </a:extLst>
</a:theme>
</file>

<file path=ppt/theme/theme9.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AEAB4D424892449BFD7915C4F5A09F" ma:contentTypeVersion="12" ma:contentTypeDescription="Create a new document." ma:contentTypeScope="" ma:versionID="d0439d7cc38e24e46fb808d7d92b4c5b">
  <xsd:schema xmlns:xsd="http://www.w3.org/2001/XMLSchema" xmlns:xs="http://www.w3.org/2001/XMLSchema" xmlns:p="http://schemas.microsoft.com/office/2006/metadata/properties" xmlns:ns3="1c385a10-c82d-4a1d-b757-6504ac7293f6" xmlns:ns4="0d37da99-20f1-47d3-a04c-39ba85aeb7a6" targetNamespace="http://schemas.microsoft.com/office/2006/metadata/properties" ma:root="true" ma:fieldsID="b35844b59217bafa696bba0c91eb0983" ns3:_="" ns4:_="">
    <xsd:import namespace="1c385a10-c82d-4a1d-b757-6504ac7293f6"/>
    <xsd:import namespace="0d37da99-20f1-47d3-a04c-39ba85aeb7a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85a10-c82d-4a1d-b757-6504ac729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37da99-20f1-47d3-a04c-39ba85aeb7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DD5ECF12-E994-4DD9-ADA6-387FE51F0D41}">
  <ds:schemaRefs>
    <ds:schemaRef ds:uri="0d37da99-20f1-47d3-a04c-39ba85aeb7a6"/>
    <ds:schemaRef ds:uri="1c385a10-c82d-4a1d-b757-6504ac7293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9692CD-7339-4E15-8B85-65EB8EAE7D52}">
  <ds:schemaRefs>
    <ds:schemaRef ds:uri="0d37da99-20f1-47d3-a04c-39ba85aeb7a6"/>
    <ds:schemaRef ds:uri="1c385a10-c82d-4a1d-b757-6504ac7293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TEA_Template</Template>
  <TotalTime>1389</TotalTime>
  <Words>3308</Words>
  <Application>Microsoft Office PowerPoint</Application>
  <PresentationFormat>Widescreen</PresentationFormat>
  <Paragraphs>291</Paragraphs>
  <Slides>46</Slides>
  <Notes>33</Notes>
  <HiddenSlides>0</HiddenSlides>
  <MMClips>0</MMClips>
  <ScaleCrop>false</ScaleCrop>
  <HeadingPairs>
    <vt:vector size="8" baseType="variant">
      <vt:variant>
        <vt:lpstr>Fonts Used</vt:lpstr>
      </vt:variant>
      <vt:variant>
        <vt:i4>13</vt:i4>
      </vt:variant>
      <vt:variant>
        <vt:lpstr>Theme</vt:lpstr>
      </vt:variant>
      <vt:variant>
        <vt:i4>11</vt:i4>
      </vt:variant>
      <vt:variant>
        <vt:lpstr>Embedded OLE Servers</vt:lpstr>
      </vt:variant>
      <vt:variant>
        <vt:i4>1</vt:i4>
      </vt:variant>
      <vt:variant>
        <vt:lpstr>Slide Titles</vt:lpstr>
      </vt:variant>
      <vt:variant>
        <vt:i4>46</vt:i4>
      </vt:variant>
    </vt:vector>
  </HeadingPairs>
  <TitlesOfParts>
    <vt:vector size="71" baseType="lpstr">
      <vt:lpstr>Arial</vt:lpstr>
      <vt:lpstr>Calibri</vt:lpstr>
      <vt:lpstr>Calibri Light</vt:lpstr>
      <vt:lpstr>Courier New</vt:lpstr>
      <vt:lpstr>Open Sans</vt:lpstr>
      <vt:lpstr>Open Sans (Body)</vt:lpstr>
      <vt:lpstr>Open Sans (Headings)</vt:lpstr>
      <vt:lpstr>Open Sans Light</vt:lpstr>
      <vt:lpstr>Open Sans Semibold</vt:lpstr>
      <vt:lpstr>Roboto Slab Light</vt:lpstr>
      <vt:lpstr>Roboto Slab Medium</vt:lpstr>
      <vt:lpstr>System Font Regular</vt:lpstr>
      <vt:lpstr>Wingdings</vt:lpstr>
      <vt:lpstr>2_Office Theme</vt:lpstr>
      <vt:lpstr>1_TEA Main Slide</vt:lpstr>
      <vt:lpstr>3_Office Theme</vt:lpstr>
      <vt:lpstr>2_TEA Main Slide</vt:lpstr>
      <vt:lpstr>3_TEA Main Slide</vt:lpstr>
      <vt:lpstr>4_Office Theme</vt:lpstr>
      <vt:lpstr>4_TEA Main Slide</vt:lpstr>
      <vt:lpstr>5_TEA Main Slide</vt:lpstr>
      <vt:lpstr>3_Office Theme</vt:lpstr>
      <vt:lpstr>2_Office Theme</vt:lpstr>
      <vt:lpstr>2_Office Theme</vt:lpstr>
      <vt:lpstr>think-cell Slide</vt:lpstr>
      <vt:lpstr>Revised STAAR Alternate 2 Participation Requirements</vt:lpstr>
      <vt:lpstr>Webinar Norms</vt:lpstr>
      <vt:lpstr>Agenda</vt:lpstr>
      <vt:lpstr>Webinar Goals</vt:lpstr>
      <vt:lpstr>STAAR Alternate 2 Overview</vt:lpstr>
      <vt:lpstr>What is STAAR Alternate 2?</vt:lpstr>
      <vt:lpstr>Who is assessed with STAAR Alternate 2?</vt:lpstr>
      <vt:lpstr>TEA Definition of Student with the Most Significant Cognitive Disability</vt:lpstr>
      <vt:lpstr>USDE Statewide 1% Waiver Denial</vt:lpstr>
      <vt:lpstr>ESSA Waiver Denial Notification</vt:lpstr>
      <vt:lpstr>USDE Denial by State</vt:lpstr>
      <vt:lpstr>Frequently Asked Question 1</vt:lpstr>
      <vt:lpstr>Revised STAAR Alternate 2 Participation Requirements, cont.</vt:lpstr>
      <vt:lpstr>STAAR Alternate 2 Participation Requirements</vt:lpstr>
      <vt:lpstr>STAAR Alternate 2 Participation Requirements (continued)</vt:lpstr>
      <vt:lpstr>Background and Instructions </vt:lpstr>
      <vt:lpstr>Background and Instructions (continued) </vt:lpstr>
      <vt:lpstr>Step I: Determining Eligibility</vt:lpstr>
      <vt:lpstr>Step II: Determining Eligibility</vt:lpstr>
      <vt:lpstr>Step II: Row 1</vt:lpstr>
      <vt:lpstr>Step II: Row 2</vt:lpstr>
      <vt:lpstr>Step II: Row 3</vt:lpstr>
      <vt:lpstr>Step II: Row 4</vt:lpstr>
      <vt:lpstr>Step II: Row 5</vt:lpstr>
      <vt:lpstr>Step II: Row 6</vt:lpstr>
      <vt:lpstr>Frequently Asked Question 2</vt:lpstr>
      <vt:lpstr>Step II: Row 7</vt:lpstr>
      <vt:lpstr>Step II: Row 8</vt:lpstr>
      <vt:lpstr>Step II: Review Criteria </vt:lpstr>
      <vt:lpstr>Step III: Provide Assurances and Confirm </vt:lpstr>
      <vt:lpstr>Frequently Asked Question 3</vt:lpstr>
      <vt:lpstr>Step IV: STAAR Alternate 2 Summary</vt:lpstr>
      <vt:lpstr>Frequently Asked Questions Section</vt:lpstr>
      <vt:lpstr>Frequently Asked Question 4</vt:lpstr>
      <vt:lpstr>Frequently Asked Question 5</vt:lpstr>
      <vt:lpstr>Frequently Asked Question 6</vt:lpstr>
      <vt:lpstr>Frequently Asked Question 7</vt:lpstr>
      <vt:lpstr>Frequently Asked Question 8</vt:lpstr>
      <vt:lpstr>Frequently Asked Question 9</vt:lpstr>
      <vt:lpstr>Frequently Asked Question 10</vt:lpstr>
      <vt:lpstr>Additional Resources</vt:lpstr>
      <vt:lpstr>STAAR Alternate 2 Participation Requirements Resources</vt:lpstr>
      <vt:lpstr>Texas Assessment Educator Committees</vt:lpstr>
      <vt:lpstr>TEA Contact Information</vt:lpstr>
      <vt:lpstr>Disclaimer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Enabler 1</dc:title>
  <dc:creator>Iris Tian</dc:creator>
  <cp:lastModifiedBy>Smith, Melissa</cp:lastModifiedBy>
  <cp:revision>6</cp:revision>
  <dcterms:created xsi:type="dcterms:W3CDTF">2020-06-12T14:05:56Z</dcterms:created>
  <dcterms:modified xsi:type="dcterms:W3CDTF">2023-11-03T19:56:16Z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0x01010042AEAB4D424892449BFD7915C4F5A09F</vt:lpwstr>
  </property>
</Properties>
</file>