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93" r:id="rId5"/>
    <p:sldMasterId id="2147483709" r:id="rId6"/>
    <p:sldMasterId id="2147483678" r:id="rId7"/>
  </p:sldMasterIdLst>
  <p:notesMasterIdLst>
    <p:notesMasterId r:id="rId39"/>
  </p:notesMasterIdLst>
  <p:handoutMasterIdLst>
    <p:handoutMasterId r:id="rId40"/>
  </p:handoutMasterIdLst>
  <p:sldIdLst>
    <p:sldId id="256" r:id="rId8"/>
    <p:sldId id="318" r:id="rId9"/>
    <p:sldId id="319" r:id="rId10"/>
    <p:sldId id="301" r:id="rId11"/>
    <p:sldId id="261" r:id="rId12"/>
    <p:sldId id="262" r:id="rId13"/>
    <p:sldId id="283" r:id="rId14"/>
    <p:sldId id="280" r:id="rId15"/>
    <p:sldId id="308" r:id="rId16"/>
    <p:sldId id="309" r:id="rId17"/>
    <p:sldId id="310" r:id="rId18"/>
    <p:sldId id="311" r:id="rId19"/>
    <p:sldId id="312" r:id="rId20"/>
    <p:sldId id="313" r:id="rId21"/>
    <p:sldId id="314" r:id="rId22"/>
    <p:sldId id="315" r:id="rId23"/>
    <p:sldId id="316" r:id="rId24"/>
    <p:sldId id="317" r:id="rId25"/>
    <p:sldId id="320" r:id="rId26"/>
    <p:sldId id="297" r:id="rId27"/>
    <p:sldId id="282" r:id="rId28"/>
    <p:sldId id="302" r:id="rId29"/>
    <p:sldId id="303" r:id="rId30"/>
    <p:sldId id="306" r:id="rId31"/>
    <p:sldId id="307" r:id="rId32"/>
    <p:sldId id="277" r:id="rId33"/>
    <p:sldId id="274" r:id="rId34"/>
    <p:sldId id="295" r:id="rId35"/>
    <p:sldId id="296" r:id="rId36"/>
    <p:sldId id="299" r:id="rId37"/>
    <p:sldId id="298" r:id="rId38"/>
  </p:sldIdLst>
  <p:sldSz cx="12192000" cy="6858000"/>
  <p:notesSz cx="7010400" cy="9236075"/>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834677-19B7-336D-3689-DABE52BBEBB2}" name="Cavazos, Esmeralda" initials="CE" userId="S::Esmeralda.Cavazos@tea.texas.gov::a8123084-e289-4fb0-a260-dfc91aed33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nnan, Kim" initials="BK" lastIdx="1" clrIdx="0">
    <p:extLst>
      <p:ext uri="{19B8F6BF-5375-455C-9EA6-DF929625EA0E}">
        <p15:presenceInfo xmlns:p15="http://schemas.microsoft.com/office/powerpoint/2012/main" userId="S-1-5-21-424224527-328161685-9522986-9792" providerId="AD"/>
      </p:ext>
    </p:extLst>
  </p:cmAuthor>
  <p:cmAuthor id="2" name="Cavazos, Esmeralda" initials="CE" lastIdx="1" clrIdx="1">
    <p:extLst>
      <p:ext uri="{19B8F6BF-5375-455C-9EA6-DF929625EA0E}">
        <p15:presenceInfo xmlns:p15="http://schemas.microsoft.com/office/powerpoint/2012/main" userId="S-1-5-21-424224527-328161685-9522986-23207" providerId="AD"/>
      </p:ext>
    </p:extLst>
  </p:cmAuthor>
  <p:cmAuthor id="3" name="Neumeyer, Lois" initials="NL" lastIdx="1" clrIdx="2">
    <p:extLst>
      <p:ext uri="{19B8F6BF-5375-455C-9EA6-DF929625EA0E}">
        <p15:presenceInfo xmlns:p15="http://schemas.microsoft.com/office/powerpoint/2012/main" userId="S::Lois.Neumeyer@tea.texas.gov::42eeb8a1-fe1e-47ab-9c42-3597be87e866" providerId="AD"/>
      </p:ext>
    </p:extLst>
  </p:cmAuthor>
  <p:cmAuthor id="4" name="Cavazos, Esmeralda" initials="CE [2]" lastIdx="1" clrIdx="3">
    <p:extLst>
      <p:ext uri="{19B8F6BF-5375-455C-9EA6-DF929625EA0E}">
        <p15:presenceInfo xmlns:p15="http://schemas.microsoft.com/office/powerpoint/2012/main" userId="S::Esmeralda.Cavazos@tea.texas.gov::a8123084-e289-4fb0-a260-dfc91aed33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E26"/>
    <a:srgbClr val="4472C4"/>
    <a:srgbClr val="3C6EBE"/>
    <a:srgbClr val="2F5CAC"/>
    <a:srgbClr val="44546A"/>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DAC70F-B97E-4711-8422-5EB8FE739400}" v="1" dt="2023-11-12T04:20:20.3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44" autoAdjust="0"/>
    <p:restoredTop sz="75722" autoAdjust="0"/>
  </p:normalViewPr>
  <p:slideViewPr>
    <p:cSldViewPr snapToGrid="0">
      <p:cViewPr varScale="1">
        <p:scale>
          <a:sx n="51" d="100"/>
          <a:sy n="51" d="100"/>
        </p:scale>
        <p:origin x="24" y="1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204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vazos, Esmeralda" userId="a8123084-e289-4fb0-a260-dfc91aed3333" providerId="ADAL" clId="{C7DAC70F-B97E-4711-8422-5EB8FE739400}"/>
    <pc:docChg chg="undo custSel modSld">
      <pc:chgData name="Cavazos, Esmeralda" userId="a8123084-e289-4fb0-a260-dfc91aed3333" providerId="ADAL" clId="{C7DAC70F-B97E-4711-8422-5EB8FE739400}" dt="2023-11-14T01:09:08.738" v="226"/>
      <pc:docMkLst>
        <pc:docMk/>
      </pc:docMkLst>
      <pc:sldChg chg="modSp mod">
        <pc:chgData name="Cavazos, Esmeralda" userId="a8123084-e289-4fb0-a260-dfc91aed3333" providerId="ADAL" clId="{C7DAC70F-B97E-4711-8422-5EB8FE739400}" dt="2023-11-13T01:35:20.331" v="201" actId="179"/>
        <pc:sldMkLst>
          <pc:docMk/>
          <pc:sldMk cId="3723394352" sldId="261"/>
        </pc:sldMkLst>
        <pc:spChg chg="mod">
          <ac:chgData name="Cavazos, Esmeralda" userId="a8123084-e289-4fb0-a260-dfc91aed3333" providerId="ADAL" clId="{C7DAC70F-B97E-4711-8422-5EB8FE739400}" dt="2023-11-13T01:35:20.331" v="201" actId="179"/>
          <ac:spMkLst>
            <pc:docMk/>
            <pc:sldMk cId="3723394352" sldId="261"/>
            <ac:spMk id="3" creationId="{00000000-0000-0000-0000-000000000000}"/>
          </ac:spMkLst>
        </pc:spChg>
        <pc:picChg chg="mod">
          <ac:chgData name="Cavazos, Esmeralda" userId="a8123084-e289-4fb0-a260-dfc91aed3333" providerId="ADAL" clId="{C7DAC70F-B97E-4711-8422-5EB8FE739400}" dt="2023-11-11T07:24:13.466" v="30" actId="1076"/>
          <ac:picMkLst>
            <pc:docMk/>
            <pc:sldMk cId="3723394352" sldId="261"/>
            <ac:picMk id="7" creationId="{00000000-0000-0000-0000-000000000000}"/>
          </ac:picMkLst>
        </pc:picChg>
      </pc:sldChg>
      <pc:sldChg chg="modSp mod">
        <pc:chgData name="Cavazos, Esmeralda" userId="a8123084-e289-4fb0-a260-dfc91aed3333" providerId="ADAL" clId="{C7DAC70F-B97E-4711-8422-5EB8FE739400}" dt="2023-11-11T07:30:44.159" v="63" actId="1076"/>
        <pc:sldMkLst>
          <pc:docMk/>
          <pc:sldMk cId="3233012393" sldId="262"/>
        </pc:sldMkLst>
        <pc:spChg chg="mod">
          <ac:chgData name="Cavazos, Esmeralda" userId="a8123084-e289-4fb0-a260-dfc91aed3333" providerId="ADAL" clId="{C7DAC70F-B97E-4711-8422-5EB8FE739400}" dt="2023-11-11T07:30:35.877" v="60" actId="14100"/>
          <ac:spMkLst>
            <pc:docMk/>
            <pc:sldMk cId="3233012393" sldId="262"/>
            <ac:spMk id="5" creationId="{AB9FE9DA-B7EE-B74A-B743-26381C350B32}"/>
          </ac:spMkLst>
        </pc:spChg>
        <pc:picChg chg="mod">
          <ac:chgData name="Cavazos, Esmeralda" userId="a8123084-e289-4fb0-a260-dfc91aed3333" providerId="ADAL" clId="{C7DAC70F-B97E-4711-8422-5EB8FE739400}" dt="2023-11-11T07:30:44.159" v="63" actId="1076"/>
          <ac:picMkLst>
            <pc:docMk/>
            <pc:sldMk cId="3233012393" sldId="262"/>
            <ac:picMk id="13" creationId="{00000000-0000-0000-0000-000000000000}"/>
          </ac:picMkLst>
        </pc:picChg>
      </pc:sldChg>
      <pc:sldChg chg="modSp mod">
        <pc:chgData name="Cavazos, Esmeralda" userId="a8123084-e289-4fb0-a260-dfc91aed3333" providerId="ADAL" clId="{C7DAC70F-B97E-4711-8422-5EB8FE739400}" dt="2023-11-13T01:38:48.322" v="220" actId="179"/>
        <pc:sldMkLst>
          <pc:docMk/>
          <pc:sldMk cId="3371690072" sldId="274"/>
        </pc:sldMkLst>
        <pc:spChg chg="mod">
          <ac:chgData name="Cavazos, Esmeralda" userId="a8123084-e289-4fb0-a260-dfc91aed3333" providerId="ADAL" clId="{C7DAC70F-B97E-4711-8422-5EB8FE739400}" dt="2023-11-13T01:38:48.322" v="220" actId="179"/>
          <ac:spMkLst>
            <pc:docMk/>
            <pc:sldMk cId="3371690072" sldId="274"/>
            <ac:spMk id="3" creationId="{00000000-0000-0000-0000-000000000000}"/>
          </ac:spMkLst>
        </pc:spChg>
      </pc:sldChg>
      <pc:sldChg chg="modSp mod">
        <pc:chgData name="Cavazos, Esmeralda" userId="a8123084-e289-4fb0-a260-dfc91aed3333" providerId="ADAL" clId="{C7DAC70F-B97E-4711-8422-5EB8FE739400}" dt="2023-11-11T07:38:08.356" v="111" actId="20577"/>
        <pc:sldMkLst>
          <pc:docMk/>
          <pc:sldMk cId="506154420" sldId="277"/>
        </pc:sldMkLst>
        <pc:spChg chg="mod">
          <ac:chgData name="Cavazos, Esmeralda" userId="a8123084-e289-4fb0-a260-dfc91aed3333" providerId="ADAL" clId="{C7DAC70F-B97E-4711-8422-5EB8FE739400}" dt="2023-11-11T07:38:08.356" v="111" actId="20577"/>
          <ac:spMkLst>
            <pc:docMk/>
            <pc:sldMk cId="506154420" sldId="277"/>
            <ac:spMk id="3" creationId="{00000000-0000-0000-0000-000000000000}"/>
          </ac:spMkLst>
        </pc:spChg>
        <pc:picChg chg="mod">
          <ac:chgData name="Cavazos, Esmeralda" userId="a8123084-e289-4fb0-a260-dfc91aed3333" providerId="ADAL" clId="{C7DAC70F-B97E-4711-8422-5EB8FE739400}" dt="2023-11-11T07:37:46.493" v="95" actId="14100"/>
          <ac:picMkLst>
            <pc:docMk/>
            <pc:sldMk cId="506154420" sldId="277"/>
            <ac:picMk id="8" creationId="{A1E18310-9A41-4411-BDD9-1327345AE564}"/>
          </ac:picMkLst>
        </pc:picChg>
      </pc:sldChg>
      <pc:sldChg chg="modSp mod">
        <pc:chgData name="Cavazos, Esmeralda" userId="a8123084-e289-4fb0-a260-dfc91aed3333" providerId="ADAL" clId="{C7DAC70F-B97E-4711-8422-5EB8FE739400}" dt="2023-11-13T01:36:32.330" v="207" actId="14100"/>
        <pc:sldMkLst>
          <pc:docMk/>
          <pc:sldMk cId="284390482" sldId="280"/>
        </pc:sldMkLst>
        <pc:spChg chg="mod">
          <ac:chgData name="Cavazos, Esmeralda" userId="a8123084-e289-4fb0-a260-dfc91aed3333" providerId="ADAL" clId="{C7DAC70F-B97E-4711-8422-5EB8FE739400}" dt="2023-11-13T01:36:32.330" v="207" actId="14100"/>
          <ac:spMkLst>
            <pc:docMk/>
            <pc:sldMk cId="284390482" sldId="280"/>
            <ac:spMk id="3" creationId="{00000000-0000-0000-0000-000000000000}"/>
          </ac:spMkLst>
        </pc:spChg>
      </pc:sldChg>
      <pc:sldChg chg="modSp mod">
        <pc:chgData name="Cavazos, Esmeralda" userId="a8123084-e289-4fb0-a260-dfc91aed3333" providerId="ADAL" clId="{C7DAC70F-B97E-4711-8422-5EB8FE739400}" dt="2023-11-13T01:37:24.386" v="211" actId="255"/>
        <pc:sldMkLst>
          <pc:docMk/>
          <pc:sldMk cId="1773834693" sldId="282"/>
        </pc:sldMkLst>
        <pc:spChg chg="mod">
          <ac:chgData name="Cavazos, Esmeralda" userId="a8123084-e289-4fb0-a260-dfc91aed3333" providerId="ADAL" clId="{C7DAC70F-B97E-4711-8422-5EB8FE739400}" dt="2023-11-13T01:37:24.386" v="211" actId="255"/>
          <ac:spMkLst>
            <pc:docMk/>
            <pc:sldMk cId="1773834693" sldId="282"/>
            <ac:spMk id="3" creationId="{00000000-0000-0000-0000-000000000000}"/>
          </ac:spMkLst>
        </pc:spChg>
      </pc:sldChg>
      <pc:sldChg chg="modSp mod">
        <pc:chgData name="Cavazos, Esmeralda" userId="a8123084-e289-4fb0-a260-dfc91aed3333" providerId="ADAL" clId="{C7DAC70F-B97E-4711-8422-5EB8FE739400}" dt="2023-11-13T01:36:11.753" v="205" actId="14100"/>
        <pc:sldMkLst>
          <pc:docMk/>
          <pc:sldMk cId="637112202" sldId="283"/>
        </pc:sldMkLst>
        <pc:spChg chg="mod">
          <ac:chgData name="Cavazos, Esmeralda" userId="a8123084-e289-4fb0-a260-dfc91aed3333" providerId="ADAL" clId="{C7DAC70F-B97E-4711-8422-5EB8FE739400}" dt="2023-11-13T01:35:44.296" v="202" actId="255"/>
          <ac:spMkLst>
            <pc:docMk/>
            <pc:sldMk cId="637112202" sldId="283"/>
            <ac:spMk id="3" creationId="{00000000-0000-0000-0000-000000000000}"/>
          </ac:spMkLst>
        </pc:spChg>
        <pc:spChg chg="mod">
          <ac:chgData name="Cavazos, Esmeralda" userId="a8123084-e289-4fb0-a260-dfc91aed3333" providerId="ADAL" clId="{C7DAC70F-B97E-4711-8422-5EB8FE739400}" dt="2023-11-13T01:36:11.753" v="205" actId="14100"/>
          <ac:spMkLst>
            <pc:docMk/>
            <pc:sldMk cId="637112202" sldId="283"/>
            <ac:spMk id="9" creationId="{096F7F24-07C8-C74E-B8D8-0ED691F6B087}"/>
          </ac:spMkLst>
        </pc:spChg>
        <pc:picChg chg="mod">
          <ac:chgData name="Cavazos, Esmeralda" userId="a8123084-e289-4fb0-a260-dfc91aed3333" providerId="ADAL" clId="{C7DAC70F-B97E-4711-8422-5EB8FE739400}" dt="2023-11-12T03:41:39.944" v="183" actId="14100"/>
          <ac:picMkLst>
            <pc:docMk/>
            <pc:sldMk cId="637112202" sldId="283"/>
            <ac:picMk id="8" creationId="{00000000-0000-0000-0000-000000000000}"/>
          </ac:picMkLst>
        </pc:picChg>
      </pc:sldChg>
      <pc:sldChg chg="modSp mod">
        <pc:chgData name="Cavazos, Esmeralda" userId="a8123084-e289-4fb0-a260-dfc91aed3333" providerId="ADAL" clId="{C7DAC70F-B97E-4711-8422-5EB8FE739400}" dt="2023-11-13T01:39:09.813" v="223" actId="14100"/>
        <pc:sldMkLst>
          <pc:docMk/>
          <pc:sldMk cId="1163083223" sldId="295"/>
        </pc:sldMkLst>
        <pc:spChg chg="mod">
          <ac:chgData name="Cavazos, Esmeralda" userId="a8123084-e289-4fb0-a260-dfc91aed3333" providerId="ADAL" clId="{C7DAC70F-B97E-4711-8422-5EB8FE739400}" dt="2023-11-13T01:39:09.813" v="223" actId="14100"/>
          <ac:spMkLst>
            <pc:docMk/>
            <pc:sldMk cId="1163083223" sldId="295"/>
            <ac:spMk id="3" creationId="{00000000-0000-0000-0000-000000000000}"/>
          </ac:spMkLst>
        </pc:spChg>
      </pc:sldChg>
      <pc:sldChg chg="modSp mod">
        <pc:chgData name="Cavazos, Esmeralda" userId="a8123084-e289-4fb0-a260-dfc91aed3333" providerId="ADAL" clId="{C7DAC70F-B97E-4711-8422-5EB8FE739400}" dt="2023-11-12T03:43:17.587" v="187" actId="2711"/>
        <pc:sldMkLst>
          <pc:docMk/>
          <pc:sldMk cId="1401579000" sldId="296"/>
        </pc:sldMkLst>
        <pc:spChg chg="mod">
          <ac:chgData name="Cavazos, Esmeralda" userId="a8123084-e289-4fb0-a260-dfc91aed3333" providerId="ADAL" clId="{C7DAC70F-B97E-4711-8422-5EB8FE739400}" dt="2023-11-12T03:43:17.587" v="187" actId="2711"/>
          <ac:spMkLst>
            <pc:docMk/>
            <pc:sldMk cId="1401579000" sldId="296"/>
            <ac:spMk id="3" creationId="{00000000-0000-0000-0000-000000000000}"/>
          </ac:spMkLst>
        </pc:spChg>
      </pc:sldChg>
      <pc:sldChg chg="modSp mod">
        <pc:chgData name="Cavazos, Esmeralda" userId="a8123084-e289-4fb0-a260-dfc91aed3333" providerId="ADAL" clId="{C7DAC70F-B97E-4711-8422-5EB8FE739400}" dt="2023-11-11T07:34:05.335" v="75" actId="2711"/>
        <pc:sldMkLst>
          <pc:docMk/>
          <pc:sldMk cId="741373139" sldId="297"/>
        </pc:sldMkLst>
        <pc:spChg chg="mod">
          <ac:chgData name="Cavazos, Esmeralda" userId="a8123084-e289-4fb0-a260-dfc91aed3333" providerId="ADAL" clId="{C7DAC70F-B97E-4711-8422-5EB8FE739400}" dt="2023-11-11T07:34:05.335" v="75" actId="2711"/>
          <ac:spMkLst>
            <pc:docMk/>
            <pc:sldMk cId="741373139" sldId="297"/>
            <ac:spMk id="3" creationId="{00000000-0000-0000-0000-000000000000}"/>
          </ac:spMkLst>
        </pc:spChg>
      </pc:sldChg>
      <pc:sldChg chg="modSp mod">
        <pc:chgData name="Cavazos, Esmeralda" userId="a8123084-e289-4fb0-a260-dfc91aed3333" providerId="ADAL" clId="{C7DAC70F-B97E-4711-8422-5EB8FE739400}" dt="2023-11-12T03:43:48.931" v="190" actId="2711"/>
        <pc:sldMkLst>
          <pc:docMk/>
          <pc:sldMk cId="2042025103" sldId="298"/>
        </pc:sldMkLst>
        <pc:spChg chg="mod">
          <ac:chgData name="Cavazos, Esmeralda" userId="a8123084-e289-4fb0-a260-dfc91aed3333" providerId="ADAL" clId="{C7DAC70F-B97E-4711-8422-5EB8FE739400}" dt="2023-11-12T03:43:48.931" v="190" actId="2711"/>
          <ac:spMkLst>
            <pc:docMk/>
            <pc:sldMk cId="2042025103" sldId="298"/>
            <ac:spMk id="3" creationId="{00000000-0000-0000-0000-000000000000}"/>
          </ac:spMkLst>
        </pc:spChg>
      </pc:sldChg>
      <pc:sldChg chg="modSp mod">
        <pc:chgData name="Cavazos, Esmeralda" userId="a8123084-e289-4fb0-a260-dfc91aed3333" providerId="ADAL" clId="{C7DAC70F-B97E-4711-8422-5EB8FE739400}" dt="2023-11-13T01:39:30.515" v="225" actId="27636"/>
        <pc:sldMkLst>
          <pc:docMk/>
          <pc:sldMk cId="3444066202" sldId="299"/>
        </pc:sldMkLst>
        <pc:spChg chg="mod">
          <ac:chgData name="Cavazos, Esmeralda" userId="a8123084-e289-4fb0-a260-dfc91aed3333" providerId="ADAL" clId="{C7DAC70F-B97E-4711-8422-5EB8FE739400}" dt="2023-11-13T01:39:30.515" v="225" actId="27636"/>
          <ac:spMkLst>
            <pc:docMk/>
            <pc:sldMk cId="3444066202" sldId="299"/>
            <ac:spMk id="5" creationId="{7614AB7B-0DFD-41A3-B177-ECDB3E6158CF}"/>
          </ac:spMkLst>
        </pc:spChg>
      </pc:sldChg>
      <pc:sldChg chg="modSp mod">
        <pc:chgData name="Cavazos, Esmeralda" userId="a8123084-e289-4fb0-a260-dfc91aed3333" providerId="ADAL" clId="{C7DAC70F-B97E-4711-8422-5EB8FE739400}" dt="2023-11-13T01:37:38.404" v="214" actId="14100"/>
        <pc:sldMkLst>
          <pc:docMk/>
          <pc:sldMk cId="1029949707" sldId="302"/>
        </pc:sldMkLst>
        <pc:spChg chg="mod">
          <ac:chgData name="Cavazos, Esmeralda" userId="a8123084-e289-4fb0-a260-dfc91aed3333" providerId="ADAL" clId="{C7DAC70F-B97E-4711-8422-5EB8FE739400}" dt="2023-11-13T01:37:38.404" v="214" actId="14100"/>
          <ac:spMkLst>
            <pc:docMk/>
            <pc:sldMk cId="1029949707" sldId="302"/>
            <ac:spMk id="5" creationId="{0BCCCF8D-5D8A-49F2-A9EE-BFB5BE5573B8}"/>
          </ac:spMkLst>
        </pc:spChg>
      </pc:sldChg>
      <pc:sldChg chg="modSp mod">
        <pc:chgData name="Cavazos, Esmeralda" userId="a8123084-e289-4fb0-a260-dfc91aed3333" providerId="ADAL" clId="{C7DAC70F-B97E-4711-8422-5EB8FE739400}" dt="2023-11-13T01:38:04.570" v="217" actId="179"/>
        <pc:sldMkLst>
          <pc:docMk/>
          <pc:sldMk cId="3585840370" sldId="303"/>
        </pc:sldMkLst>
        <pc:spChg chg="mod">
          <ac:chgData name="Cavazos, Esmeralda" userId="a8123084-e289-4fb0-a260-dfc91aed3333" providerId="ADAL" clId="{C7DAC70F-B97E-4711-8422-5EB8FE739400}" dt="2023-11-13T01:38:04.570" v="217" actId="179"/>
          <ac:spMkLst>
            <pc:docMk/>
            <pc:sldMk cId="3585840370" sldId="303"/>
            <ac:spMk id="5" creationId="{0BCCCF8D-5D8A-49F2-A9EE-BFB5BE5573B8}"/>
          </ac:spMkLst>
        </pc:spChg>
      </pc:sldChg>
      <pc:sldChg chg="modSp mod">
        <pc:chgData name="Cavazos, Esmeralda" userId="a8123084-e289-4fb0-a260-dfc91aed3333" providerId="ADAL" clId="{C7DAC70F-B97E-4711-8422-5EB8FE739400}" dt="2023-11-11T07:36:46.076" v="88" actId="1076"/>
        <pc:sldMkLst>
          <pc:docMk/>
          <pc:sldMk cId="595568014" sldId="306"/>
        </pc:sldMkLst>
        <pc:spChg chg="mod">
          <ac:chgData name="Cavazos, Esmeralda" userId="a8123084-e289-4fb0-a260-dfc91aed3333" providerId="ADAL" clId="{C7DAC70F-B97E-4711-8422-5EB8FE739400}" dt="2023-11-11T07:36:28.529" v="85" actId="2711"/>
          <ac:spMkLst>
            <pc:docMk/>
            <pc:sldMk cId="595568014" sldId="306"/>
            <ac:spMk id="2" creationId="{AAEF2468-7CB5-4FD8-9D8B-89998FB4599C}"/>
          </ac:spMkLst>
        </pc:spChg>
        <pc:spChg chg="mod">
          <ac:chgData name="Cavazos, Esmeralda" userId="a8123084-e289-4fb0-a260-dfc91aed3333" providerId="ADAL" clId="{C7DAC70F-B97E-4711-8422-5EB8FE739400}" dt="2023-11-11T07:36:46.076" v="88" actId="1076"/>
          <ac:spMkLst>
            <pc:docMk/>
            <pc:sldMk cId="595568014" sldId="306"/>
            <ac:spMk id="9" creationId="{00000000-0000-0000-0000-000000000000}"/>
          </ac:spMkLst>
        </pc:spChg>
        <pc:picChg chg="mod">
          <ac:chgData name="Cavazos, Esmeralda" userId="a8123084-e289-4fb0-a260-dfc91aed3333" providerId="ADAL" clId="{C7DAC70F-B97E-4711-8422-5EB8FE739400}" dt="2023-11-11T07:36:40.347" v="87" actId="1076"/>
          <ac:picMkLst>
            <pc:docMk/>
            <pc:sldMk cId="595568014" sldId="306"/>
            <ac:picMk id="7" creationId="{00000000-0000-0000-0000-000000000000}"/>
          </ac:picMkLst>
        </pc:picChg>
      </pc:sldChg>
      <pc:sldChg chg="modSp mod">
        <pc:chgData name="Cavazos, Esmeralda" userId="a8123084-e289-4fb0-a260-dfc91aed3333" providerId="ADAL" clId="{C7DAC70F-B97E-4711-8422-5EB8FE739400}" dt="2023-11-11T07:37:07.726" v="90" actId="27636"/>
        <pc:sldMkLst>
          <pc:docMk/>
          <pc:sldMk cId="3877784069" sldId="307"/>
        </pc:sldMkLst>
        <pc:spChg chg="mod">
          <ac:chgData name="Cavazos, Esmeralda" userId="a8123084-e289-4fb0-a260-dfc91aed3333" providerId="ADAL" clId="{C7DAC70F-B97E-4711-8422-5EB8FE739400}" dt="2023-11-11T07:37:07.726" v="90" actId="27636"/>
          <ac:spMkLst>
            <pc:docMk/>
            <pc:sldMk cId="3877784069" sldId="307"/>
            <ac:spMk id="2" creationId="{00000000-0000-0000-0000-000000000000}"/>
          </ac:spMkLst>
        </pc:spChg>
      </pc:sldChg>
      <pc:sldChg chg="modSp mod">
        <pc:chgData name="Cavazos, Esmeralda" userId="a8123084-e289-4fb0-a260-dfc91aed3333" providerId="ADAL" clId="{C7DAC70F-B97E-4711-8422-5EB8FE739400}" dt="2023-11-13T01:34:35.039" v="192" actId="179"/>
        <pc:sldMkLst>
          <pc:docMk/>
          <pc:sldMk cId="4220885333" sldId="318"/>
        </pc:sldMkLst>
        <pc:spChg chg="mod">
          <ac:chgData name="Cavazos, Esmeralda" userId="a8123084-e289-4fb0-a260-dfc91aed3333" providerId="ADAL" clId="{C7DAC70F-B97E-4711-8422-5EB8FE739400}" dt="2023-11-13T01:34:35.039" v="192" actId="179"/>
          <ac:spMkLst>
            <pc:docMk/>
            <pc:sldMk cId="4220885333" sldId="318"/>
            <ac:spMk id="3" creationId="{00000000-0000-0000-0000-000000000000}"/>
          </ac:spMkLst>
        </pc:spChg>
        <pc:picChg chg="mod">
          <ac:chgData name="Cavazos, Esmeralda" userId="a8123084-e289-4fb0-a260-dfc91aed3333" providerId="ADAL" clId="{C7DAC70F-B97E-4711-8422-5EB8FE739400}" dt="2023-11-12T03:39:47.173" v="145" actId="14100"/>
          <ac:picMkLst>
            <pc:docMk/>
            <pc:sldMk cId="4220885333" sldId="318"/>
            <ac:picMk id="7" creationId="{00000000-0000-0000-0000-000000000000}"/>
          </ac:picMkLst>
        </pc:picChg>
      </pc:sldChg>
      <pc:sldChg chg="modSp mod">
        <pc:chgData name="Cavazos, Esmeralda" userId="a8123084-e289-4fb0-a260-dfc91aed3333" providerId="ADAL" clId="{C7DAC70F-B97E-4711-8422-5EB8FE739400}" dt="2023-11-13T01:34:55.901" v="199" actId="20577"/>
        <pc:sldMkLst>
          <pc:docMk/>
          <pc:sldMk cId="1786059236" sldId="319"/>
        </pc:sldMkLst>
        <pc:spChg chg="mod">
          <ac:chgData name="Cavazos, Esmeralda" userId="a8123084-e289-4fb0-a260-dfc91aed3333" providerId="ADAL" clId="{C7DAC70F-B97E-4711-8422-5EB8FE739400}" dt="2023-11-13T01:34:55.901" v="199" actId="20577"/>
          <ac:spMkLst>
            <pc:docMk/>
            <pc:sldMk cId="1786059236" sldId="319"/>
            <ac:spMk id="5" creationId="{A02A4115-F823-4383-A544-9472DCDD7B08}"/>
          </ac:spMkLst>
        </pc:spChg>
      </pc:sldChg>
      <pc:sldChg chg="modSp mod addCm delCm">
        <pc:chgData name="Cavazos, Esmeralda" userId="a8123084-e289-4fb0-a260-dfc91aed3333" providerId="ADAL" clId="{C7DAC70F-B97E-4711-8422-5EB8FE739400}" dt="2023-11-14T01:09:08.738" v="226"/>
        <pc:sldMkLst>
          <pc:docMk/>
          <pc:sldMk cId="834343299" sldId="320"/>
        </pc:sldMkLst>
        <pc:spChg chg="mod">
          <ac:chgData name="Cavazos, Esmeralda" userId="a8123084-e289-4fb0-a260-dfc91aed3333" providerId="ADAL" clId="{C7DAC70F-B97E-4711-8422-5EB8FE739400}" dt="2023-11-13T01:36:56.342" v="208" actId="255"/>
          <ac:spMkLst>
            <pc:docMk/>
            <pc:sldMk cId="834343299" sldId="320"/>
            <ac:spMk id="5" creationId="{5B01B8D5-5379-4204-9C82-E6A118960EA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0D8B08-2753-44B2-850A-4F64B2435EE3}"/>
              </a:ext>
            </a:extLst>
          </p:cNvPr>
          <p:cNvSpPr>
            <a:spLocks noGrp="1"/>
          </p:cNvSpPr>
          <p:nvPr>
            <p:ph type="hdr" sz="quarter"/>
          </p:nvPr>
        </p:nvSpPr>
        <p:spPr>
          <a:xfrm>
            <a:off x="0" y="1"/>
            <a:ext cx="3037840" cy="46369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2B3D249-3F79-4A8B-8E7A-35AF0D38AECF}"/>
              </a:ext>
            </a:extLst>
          </p:cNvPr>
          <p:cNvSpPr>
            <a:spLocks noGrp="1"/>
          </p:cNvSpPr>
          <p:nvPr>
            <p:ph type="dt" sz="quarter" idx="1"/>
          </p:nvPr>
        </p:nvSpPr>
        <p:spPr>
          <a:xfrm>
            <a:off x="3970938" y="1"/>
            <a:ext cx="3037840" cy="463696"/>
          </a:xfrm>
          <a:prstGeom prst="rect">
            <a:avLst/>
          </a:prstGeom>
        </p:spPr>
        <p:txBody>
          <a:bodyPr vert="horz" lIns="91440" tIns="45720" rIns="91440" bIns="45720" rtlCol="0"/>
          <a:lstStyle>
            <a:lvl1pPr algn="r">
              <a:defRPr sz="1200"/>
            </a:lvl1pPr>
          </a:lstStyle>
          <a:p>
            <a:fld id="{BB3C9B4E-595F-41DA-BD33-0904867F8A0E}" type="datetimeFigureOut">
              <a:rPr lang="en-US" smtClean="0"/>
              <a:t>11/13/2023</a:t>
            </a:fld>
            <a:endParaRPr lang="en-US"/>
          </a:p>
        </p:txBody>
      </p:sp>
      <p:sp>
        <p:nvSpPr>
          <p:cNvPr id="4" name="Footer Placeholder 3">
            <a:extLst>
              <a:ext uri="{FF2B5EF4-FFF2-40B4-BE49-F238E27FC236}">
                <a16:creationId xmlns:a16="http://schemas.microsoft.com/office/drawing/2014/main" id="{A24EB69C-CF49-423B-A242-4029B868EB84}"/>
              </a:ext>
            </a:extLst>
          </p:cNvPr>
          <p:cNvSpPr>
            <a:spLocks noGrp="1"/>
          </p:cNvSpPr>
          <p:nvPr>
            <p:ph type="ftr" sz="quarter" idx="2"/>
          </p:nvPr>
        </p:nvSpPr>
        <p:spPr>
          <a:xfrm>
            <a:off x="0" y="8772379"/>
            <a:ext cx="3037840" cy="46369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CC08DF-6A7A-4DED-B64F-2E297129443C}"/>
              </a:ext>
            </a:extLst>
          </p:cNvPr>
          <p:cNvSpPr>
            <a:spLocks noGrp="1"/>
          </p:cNvSpPr>
          <p:nvPr>
            <p:ph type="sldNum" sz="quarter" idx="3"/>
          </p:nvPr>
        </p:nvSpPr>
        <p:spPr>
          <a:xfrm>
            <a:off x="3970938" y="8772379"/>
            <a:ext cx="3037840" cy="463696"/>
          </a:xfrm>
          <a:prstGeom prst="rect">
            <a:avLst/>
          </a:prstGeom>
        </p:spPr>
        <p:txBody>
          <a:bodyPr vert="horz" lIns="91440" tIns="45720" rIns="91440" bIns="45720" rtlCol="0" anchor="b"/>
          <a:lstStyle>
            <a:lvl1pPr algn="r">
              <a:defRPr sz="1200"/>
            </a:lvl1pPr>
          </a:lstStyle>
          <a:p>
            <a:fld id="{34BB2160-73A8-42C7-A50A-01F6C0AA7EB7}" type="slidenum">
              <a:rPr lang="en-US" smtClean="0"/>
              <a:t>‹#›</a:t>
            </a:fld>
            <a:endParaRPr lang="en-US"/>
          </a:p>
        </p:txBody>
      </p:sp>
    </p:spTree>
    <p:extLst>
      <p:ext uri="{BB962C8B-B14F-4D97-AF65-F5344CB8AC3E}">
        <p14:creationId xmlns:p14="http://schemas.microsoft.com/office/powerpoint/2010/main" val="494618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8"/>
          </a:xfrm>
          <a:prstGeom prst="rect">
            <a:avLst/>
          </a:prstGeom>
        </p:spPr>
        <p:txBody>
          <a:bodyPr vert="horz" lIns="92307" tIns="46153" rIns="92307" bIns="46153" rtlCol="0"/>
          <a:lstStyle>
            <a:lvl1pPr algn="l">
              <a:defRPr sz="1200"/>
            </a:lvl1pPr>
          </a:lstStyle>
          <a:p>
            <a:endParaRPr lang="en-US"/>
          </a:p>
        </p:txBody>
      </p:sp>
      <p:sp>
        <p:nvSpPr>
          <p:cNvPr id="3" name="Date Placeholder 2"/>
          <p:cNvSpPr>
            <a:spLocks noGrp="1"/>
          </p:cNvSpPr>
          <p:nvPr>
            <p:ph type="dt" idx="1"/>
          </p:nvPr>
        </p:nvSpPr>
        <p:spPr>
          <a:xfrm>
            <a:off x="3970939" y="1"/>
            <a:ext cx="3037840" cy="463408"/>
          </a:xfrm>
          <a:prstGeom prst="rect">
            <a:avLst/>
          </a:prstGeom>
        </p:spPr>
        <p:txBody>
          <a:bodyPr vert="horz" lIns="92307" tIns="46153" rIns="92307" bIns="46153" rtlCol="0"/>
          <a:lstStyle>
            <a:lvl1pPr algn="r">
              <a:defRPr sz="1200"/>
            </a:lvl1pPr>
          </a:lstStyle>
          <a:p>
            <a:fld id="{DE4E8AEC-DDDE-49E0-B8B1-BDE8B364A8B2}" type="datetimeFigureOut">
              <a:rPr lang="en-US" smtClean="0"/>
              <a:t>11/13/2023</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2307" tIns="46153" rIns="92307" bIns="46153" rtlCol="0" anchor="ctr"/>
          <a:lstStyle/>
          <a:p>
            <a:endParaRPr lang="en-US"/>
          </a:p>
        </p:txBody>
      </p:sp>
      <p:sp>
        <p:nvSpPr>
          <p:cNvPr id="5" name="Notes Placeholder 4"/>
          <p:cNvSpPr>
            <a:spLocks noGrp="1"/>
          </p:cNvSpPr>
          <p:nvPr>
            <p:ph type="body" sz="quarter" idx="3"/>
          </p:nvPr>
        </p:nvSpPr>
        <p:spPr>
          <a:xfrm>
            <a:off x="701040" y="4444861"/>
            <a:ext cx="5608320" cy="3636704"/>
          </a:xfrm>
          <a:prstGeom prst="rect">
            <a:avLst/>
          </a:prstGeom>
        </p:spPr>
        <p:txBody>
          <a:bodyPr vert="horz" lIns="92307" tIns="46153" rIns="92307" bIns="461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37840" cy="463407"/>
          </a:xfrm>
          <a:prstGeom prst="rect">
            <a:avLst/>
          </a:prstGeom>
        </p:spPr>
        <p:txBody>
          <a:bodyPr vert="horz" lIns="92307" tIns="46153" rIns="92307" bIns="4615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772670"/>
            <a:ext cx="3037840" cy="463407"/>
          </a:xfrm>
          <a:prstGeom prst="rect">
            <a:avLst/>
          </a:prstGeom>
        </p:spPr>
        <p:txBody>
          <a:bodyPr vert="horz" lIns="92307" tIns="46153" rIns="92307" bIns="46153" rtlCol="0" anchor="b"/>
          <a:lstStyle>
            <a:lvl1pPr algn="r">
              <a:defRPr sz="1200"/>
            </a:lvl1pPr>
          </a:lstStyle>
          <a:p>
            <a:fld id="{A60C0484-98EB-471E-9866-4A193670F9DD}" type="slidenum">
              <a:rPr lang="en-US" smtClean="0"/>
              <a:t>‹#›</a:t>
            </a:fld>
            <a:endParaRPr lang="en-US"/>
          </a:p>
        </p:txBody>
      </p:sp>
    </p:spTree>
    <p:extLst>
      <p:ext uri="{BB962C8B-B14F-4D97-AF65-F5344CB8AC3E}">
        <p14:creationId xmlns:p14="http://schemas.microsoft.com/office/powerpoint/2010/main" val="2687016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1</a:t>
            </a:fld>
            <a:endParaRPr lang="en-US"/>
          </a:p>
        </p:txBody>
      </p:sp>
    </p:spTree>
    <p:extLst>
      <p:ext uri="{BB962C8B-B14F-4D97-AF65-F5344CB8AC3E}">
        <p14:creationId xmlns:p14="http://schemas.microsoft.com/office/powerpoint/2010/main" val="3751470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10</a:t>
            </a:fld>
            <a:endParaRPr lang="en-US" altLang="en-US"/>
          </a:p>
        </p:txBody>
      </p:sp>
    </p:spTree>
    <p:extLst>
      <p:ext uri="{BB962C8B-B14F-4D97-AF65-F5344CB8AC3E}">
        <p14:creationId xmlns:p14="http://schemas.microsoft.com/office/powerpoint/2010/main" val="2474145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11</a:t>
            </a:fld>
            <a:endParaRPr lang="en-US" altLang="en-US"/>
          </a:p>
        </p:txBody>
      </p:sp>
    </p:spTree>
    <p:extLst>
      <p:ext uri="{BB962C8B-B14F-4D97-AF65-F5344CB8AC3E}">
        <p14:creationId xmlns:p14="http://schemas.microsoft.com/office/powerpoint/2010/main" val="799425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12</a:t>
            </a:fld>
            <a:endParaRPr lang="en-US" altLang="en-US"/>
          </a:p>
        </p:txBody>
      </p:sp>
    </p:spTree>
    <p:extLst>
      <p:ext uri="{BB962C8B-B14F-4D97-AF65-F5344CB8AC3E}">
        <p14:creationId xmlns:p14="http://schemas.microsoft.com/office/powerpoint/2010/main" val="130035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13</a:t>
            </a:fld>
            <a:endParaRPr lang="en-US" altLang="en-US"/>
          </a:p>
        </p:txBody>
      </p:sp>
    </p:spTree>
    <p:extLst>
      <p:ext uri="{BB962C8B-B14F-4D97-AF65-F5344CB8AC3E}">
        <p14:creationId xmlns:p14="http://schemas.microsoft.com/office/powerpoint/2010/main" val="929383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14</a:t>
            </a:fld>
            <a:endParaRPr lang="en-US" altLang="en-US"/>
          </a:p>
        </p:txBody>
      </p:sp>
    </p:spTree>
    <p:extLst>
      <p:ext uri="{BB962C8B-B14F-4D97-AF65-F5344CB8AC3E}">
        <p14:creationId xmlns:p14="http://schemas.microsoft.com/office/powerpoint/2010/main" val="3228034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15</a:t>
            </a:fld>
            <a:endParaRPr lang="en-US" altLang="en-US"/>
          </a:p>
        </p:txBody>
      </p:sp>
    </p:spTree>
    <p:extLst>
      <p:ext uri="{BB962C8B-B14F-4D97-AF65-F5344CB8AC3E}">
        <p14:creationId xmlns:p14="http://schemas.microsoft.com/office/powerpoint/2010/main" val="2694092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16</a:t>
            </a:fld>
            <a:endParaRPr lang="en-US" altLang="en-US"/>
          </a:p>
        </p:txBody>
      </p:sp>
    </p:spTree>
    <p:extLst>
      <p:ext uri="{BB962C8B-B14F-4D97-AF65-F5344CB8AC3E}">
        <p14:creationId xmlns:p14="http://schemas.microsoft.com/office/powerpoint/2010/main" val="4085112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17</a:t>
            </a:fld>
            <a:endParaRPr lang="en-US" altLang="en-US"/>
          </a:p>
        </p:txBody>
      </p:sp>
    </p:spTree>
    <p:extLst>
      <p:ext uri="{BB962C8B-B14F-4D97-AF65-F5344CB8AC3E}">
        <p14:creationId xmlns:p14="http://schemas.microsoft.com/office/powerpoint/2010/main" val="1527053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18</a:t>
            </a:fld>
            <a:endParaRPr lang="en-US" altLang="en-US"/>
          </a:p>
        </p:txBody>
      </p:sp>
    </p:spTree>
    <p:extLst>
      <p:ext uri="{BB962C8B-B14F-4D97-AF65-F5344CB8AC3E}">
        <p14:creationId xmlns:p14="http://schemas.microsoft.com/office/powerpoint/2010/main" val="3212615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19</a:t>
            </a:fld>
            <a:endParaRPr lang="en-US"/>
          </a:p>
        </p:txBody>
      </p:sp>
    </p:spTree>
    <p:extLst>
      <p:ext uri="{BB962C8B-B14F-4D97-AF65-F5344CB8AC3E}">
        <p14:creationId xmlns:p14="http://schemas.microsoft.com/office/powerpoint/2010/main" val="1767804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a:t>
            </a:fld>
            <a:endParaRPr lang="en-US"/>
          </a:p>
        </p:txBody>
      </p:sp>
    </p:spTree>
    <p:extLst>
      <p:ext uri="{BB962C8B-B14F-4D97-AF65-F5344CB8AC3E}">
        <p14:creationId xmlns:p14="http://schemas.microsoft.com/office/powerpoint/2010/main" val="2420561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20</a:t>
            </a:fld>
            <a:endParaRPr lang="en-US"/>
          </a:p>
        </p:txBody>
      </p:sp>
    </p:spTree>
    <p:extLst>
      <p:ext uri="{BB962C8B-B14F-4D97-AF65-F5344CB8AC3E}">
        <p14:creationId xmlns:p14="http://schemas.microsoft.com/office/powerpoint/2010/main" val="4119923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21</a:t>
            </a:fld>
            <a:endParaRPr lang="en-US"/>
          </a:p>
        </p:txBody>
      </p:sp>
    </p:spTree>
    <p:extLst>
      <p:ext uri="{BB962C8B-B14F-4D97-AF65-F5344CB8AC3E}">
        <p14:creationId xmlns:p14="http://schemas.microsoft.com/office/powerpoint/2010/main" val="1428947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22</a:t>
            </a:fld>
            <a:endParaRPr lang="en-US"/>
          </a:p>
        </p:txBody>
      </p:sp>
    </p:spTree>
    <p:extLst>
      <p:ext uri="{BB962C8B-B14F-4D97-AF65-F5344CB8AC3E}">
        <p14:creationId xmlns:p14="http://schemas.microsoft.com/office/powerpoint/2010/main" val="3771365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23</a:t>
            </a:fld>
            <a:endParaRPr lang="en-US"/>
          </a:p>
        </p:txBody>
      </p:sp>
    </p:spTree>
    <p:extLst>
      <p:ext uri="{BB962C8B-B14F-4D97-AF65-F5344CB8AC3E}">
        <p14:creationId xmlns:p14="http://schemas.microsoft.com/office/powerpoint/2010/main" val="1112816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A60C0484-98EB-471E-9866-4A193670F9DD}" type="slidenum">
              <a:rPr lang="en-US" smtClean="0"/>
              <a:t>24</a:t>
            </a:fld>
            <a:endParaRPr lang="en-US"/>
          </a:p>
        </p:txBody>
      </p:sp>
    </p:spTree>
    <p:extLst>
      <p:ext uri="{BB962C8B-B14F-4D97-AF65-F5344CB8AC3E}">
        <p14:creationId xmlns:p14="http://schemas.microsoft.com/office/powerpoint/2010/main" val="1686692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25</a:t>
            </a:fld>
            <a:endParaRPr lang="en-US"/>
          </a:p>
        </p:txBody>
      </p:sp>
    </p:spTree>
    <p:extLst>
      <p:ext uri="{BB962C8B-B14F-4D97-AF65-F5344CB8AC3E}">
        <p14:creationId xmlns:p14="http://schemas.microsoft.com/office/powerpoint/2010/main" val="412016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26</a:t>
            </a:fld>
            <a:endParaRPr lang="en-US"/>
          </a:p>
        </p:txBody>
      </p:sp>
    </p:spTree>
    <p:extLst>
      <p:ext uri="{BB962C8B-B14F-4D97-AF65-F5344CB8AC3E}">
        <p14:creationId xmlns:p14="http://schemas.microsoft.com/office/powerpoint/2010/main" val="552585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27</a:t>
            </a:fld>
            <a:endParaRPr lang="en-US"/>
          </a:p>
        </p:txBody>
      </p:sp>
    </p:spTree>
    <p:extLst>
      <p:ext uri="{BB962C8B-B14F-4D97-AF65-F5344CB8AC3E}">
        <p14:creationId xmlns:p14="http://schemas.microsoft.com/office/powerpoint/2010/main" val="856988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28</a:t>
            </a:fld>
            <a:endParaRPr lang="en-US"/>
          </a:p>
        </p:txBody>
      </p:sp>
    </p:spTree>
    <p:extLst>
      <p:ext uri="{BB962C8B-B14F-4D97-AF65-F5344CB8AC3E}">
        <p14:creationId xmlns:p14="http://schemas.microsoft.com/office/powerpoint/2010/main" val="3206298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29</a:t>
            </a:fld>
            <a:endParaRPr lang="en-US"/>
          </a:p>
        </p:txBody>
      </p:sp>
    </p:spTree>
    <p:extLst>
      <p:ext uri="{BB962C8B-B14F-4D97-AF65-F5344CB8AC3E}">
        <p14:creationId xmlns:p14="http://schemas.microsoft.com/office/powerpoint/2010/main" val="1279947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3</a:t>
            </a:fld>
            <a:endParaRPr lang="en-US"/>
          </a:p>
        </p:txBody>
      </p:sp>
    </p:spTree>
    <p:extLst>
      <p:ext uri="{BB962C8B-B14F-4D97-AF65-F5344CB8AC3E}">
        <p14:creationId xmlns:p14="http://schemas.microsoft.com/office/powerpoint/2010/main" val="1397032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30</a:t>
            </a:fld>
            <a:endParaRPr lang="en-US"/>
          </a:p>
        </p:txBody>
      </p:sp>
    </p:spTree>
    <p:extLst>
      <p:ext uri="{BB962C8B-B14F-4D97-AF65-F5344CB8AC3E}">
        <p14:creationId xmlns:p14="http://schemas.microsoft.com/office/powerpoint/2010/main" val="1871839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31</a:t>
            </a:fld>
            <a:endParaRPr lang="en-US"/>
          </a:p>
        </p:txBody>
      </p:sp>
    </p:spTree>
    <p:extLst>
      <p:ext uri="{BB962C8B-B14F-4D97-AF65-F5344CB8AC3E}">
        <p14:creationId xmlns:p14="http://schemas.microsoft.com/office/powerpoint/2010/main" val="87992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A60C0484-98EB-471E-9866-4A193670F9DD}" type="slidenum">
              <a:rPr lang="en-US" smtClean="0"/>
              <a:t>4</a:t>
            </a:fld>
            <a:endParaRPr lang="en-US"/>
          </a:p>
        </p:txBody>
      </p:sp>
    </p:spTree>
    <p:extLst>
      <p:ext uri="{BB962C8B-B14F-4D97-AF65-F5344CB8AC3E}">
        <p14:creationId xmlns:p14="http://schemas.microsoft.com/office/powerpoint/2010/main" val="674067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5</a:t>
            </a:fld>
            <a:endParaRPr lang="en-US"/>
          </a:p>
        </p:txBody>
      </p:sp>
    </p:spTree>
    <p:extLst>
      <p:ext uri="{BB962C8B-B14F-4D97-AF65-F5344CB8AC3E}">
        <p14:creationId xmlns:p14="http://schemas.microsoft.com/office/powerpoint/2010/main" val="1882959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6</a:t>
            </a:fld>
            <a:endParaRPr lang="en-US"/>
          </a:p>
        </p:txBody>
      </p:sp>
    </p:spTree>
    <p:extLst>
      <p:ext uri="{BB962C8B-B14F-4D97-AF65-F5344CB8AC3E}">
        <p14:creationId xmlns:p14="http://schemas.microsoft.com/office/powerpoint/2010/main" val="3516840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7</a:t>
            </a:fld>
            <a:endParaRPr lang="en-US"/>
          </a:p>
        </p:txBody>
      </p:sp>
    </p:spTree>
    <p:extLst>
      <p:ext uri="{BB962C8B-B14F-4D97-AF65-F5344CB8AC3E}">
        <p14:creationId xmlns:p14="http://schemas.microsoft.com/office/powerpoint/2010/main" val="1256699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8</a:t>
            </a:fld>
            <a:endParaRPr lang="en-US"/>
          </a:p>
        </p:txBody>
      </p:sp>
    </p:spTree>
    <p:extLst>
      <p:ext uri="{BB962C8B-B14F-4D97-AF65-F5344CB8AC3E}">
        <p14:creationId xmlns:p14="http://schemas.microsoft.com/office/powerpoint/2010/main" val="3266810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solidFill>
                <a:srgbClr val="FF0000"/>
              </a:solidFill>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9</a:t>
            </a:fld>
            <a:endParaRPr lang="en-US" altLang="en-US"/>
          </a:p>
        </p:txBody>
      </p:sp>
    </p:spTree>
    <p:extLst>
      <p:ext uri="{BB962C8B-B14F-4D97-AF65-F5344CB8AC3E}">
        <p14:creationId xmlns:p14="http://schemas.microsoft.com/office/powerpoint/2010/main" val="2601008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EA Opener - Mai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1"/>
          </a:xfrm>
          <a:prstGeom prst="rect">
            <a:avLst/>
          </a:prstGeom>
          <a:solidFill>
            <a:schemeClr val="bg1">
              <a:lumMod val="95000"/>
            </a:schemeClr>
          </a:solidFill>
        </p:spPr>
        <p:txBody>
          <a:bodyPr anchor="ctr">
            <a:normAutofit/>
          </a:bodyPr>
          <a:lstStyle>
            <a:lvl1pPr algn="ctr">
              <a:lnSpc>
                <a:spcPct val="90000"/>
              </a:lnSpc>
              <a:defRPr lang="en-US" sz="6000" b="1" kern="1200" baseline="0" dirty="0">
                <a:solidFill>
                  <a:srgbClr val="3C6EBE"/>
                </a:solidFill>
                <a:latin typeface="+mn-lt"/>
                <a:ea typeface="+mn-ea"/>
                <a:cs typeface="+mn-cs"/>
              </a:defRPr>
            </a:lvl1pPr>
          </a:lstStyle>
          <a:p>
            <a:pPr marL="0" lvl="0" indent="0" algn="ctr" defTabSz="914400" rtl="0" eaLnBrk="1" latinLnBrk="0" hangingPunct="1">
              <a:lnSpc>
                <a:spcPct val="90000"/>
              </a:lnSpc>
              <a:spcBef>
                <a:spcPts val="1000"/>
              </a:spcBef>
              <a:buFont typeface="Arial"/>
              <a:buNone/>
            </a:pPr>
            <a:r>
              <a:rPr lang="en-US" dirty="0"/>
              <a:t>Edit Master Title</a:t>
            </a:r>
          </a:p>
        </p:txBody>
      </p:sp>
      <p:sp>
        <p:nvSpPr>
          <p:cNvPr id="3"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6B7F231-C2D6-4F7C-A37D-185F48886FA9}" type="datetime1">
              <a:rPr lang="en-US" smtClean="0"/>
              <a:t>11/13/2023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49990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B2F59CD-50AF-41A8-B4BA-F133DC25EC7B}" type="datetime1">
              <a:rPr lang="en-US" smtClean="0"/>
              <a:t>11/13/2023</a:t>
            </a:fld>
            <a:endParaRPr lang="en-US"/>
          </a:p>
        </p:txBody>
      </p:sp>
      <p:sp>
        <p:nvSpPr>
          <p:cNvPr id="5" name="Footer Placeholder 4"/>
          <p:cNvSpPr>
            <a:spLocks noGrp="1"/>
          </p:cNvSpPr>
          <p:nvPr>
            <p:ph type="ftr" sz="quarter" idx="11"/>
          </p:nvPr>
        </p:nvSpPr>
        <p:spPr/>
        <p:txBody>
          <a:bodyPr/>
          <a:lstStyle/>
          <a:p>
            <a:r>
              <a:rPr lang="en-US" dirty="0"/>
              <a:t>Texas Education Agency                             2019-2020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874608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232F81B-1D36-4B47-B0D0-0F2B044814E4}" type="datetime1">
              <a:rPr lang="en-US" smtClean="0"/>
              <a:t>11/13/2023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162177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D4772069-8A59-424A-B5B7-5C6454531BDA}" type="datetime1">
              <a:rPr lang="en-US" smtClean="0"/>
              <a:t>11/13/2023</a:t>
            </a:fld>
            <a:endParaRPr lang="en-US"/>
          </a:p>
        </p:txBody>
      </p:sp>
      <p:sp>
        <p:nvSpPr>
          <p:cNvPr id="6" name="Footer Placeholder 5"/>
          <p:cNvSpPr>
            <a:spLocks noGrp="1"/>
          </p:cNvSpPr>
          <p:nvPr>
            <p:ph type="ftr" sz="quarter" idx="11"/>
          </p:nvPr>
        </p:nvSpPr>
        <p:spPr/>
        <p:txBody>
          <a:bodyPr/>
          <a:lstStyle/>
          <a:p>
            <a:r>
              <a:rPr lang="en-US" dirty="0"/>
              <a:t>Texas Education Agency                             2019-2020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46176C4-369C-4D13-94B3-08F2402103C2}" type="datetime1">
              <a:rPr lang="en-US" smtClean="0"/>
              <a:t>11/13/2023</a:t>
            </a:fld>
            <a:endParaRPr lang="en-US"/>
          </a:p>
        </p:txBody>
      </p:sp>
      <p:sp>
        <p:nvSpPr>
          <p:cNvPr id="5" name="Footer Placeholder 4"/>
          <p:cNvSpPr>
            <a:spLocks noGrp="1"/>
          </p:cNvSpPr>
          <p:nvPr>
            <p:ph type="ftr" sz="quarter" idx="11"/>
          </p:nvPr>
        </p:nvSpPr>
        <p:spPr/>
        <p:txBody>
          <a:bodyPr/>
          <a:lstStyle/>
          <a:p>
            <a:r>
              <a:rPr lang="en-US" dirty="0"/>
              <a:t>Texas Education Agency                             2019-2020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46176C4-369C-4D13-94B3-08F2402103C2}" type="datetime1">
              <a:rPr lang="en-US" smtClean="0"/>
              <a:t>11/13/2023</a:t>
            </a:fld>
            <a:endParaRPr lang="en-US"/>
          </a:p>
        </p:txBody>
      </p:sp>
      <p:sp>
        <p:nvSpPr>
          <p:cNvPr id="5" name="Footer Placeholder 4"/>
          <p:cNvSpPr>
            <a:spLocks noGrp="1"/>
          </p:cNvSpPr>
          <p:nvPr>
            <p:ph type="ftr" sz="quarter" idx="11"/>
          </p:nvPr>
        </p:nvSpPr>
        <p:spPr/>
        <p:txBody>
          <a:bodyPr/>
          <a:lstStyle/>
          <a:p>
            <a:r>
              <a:rPr lang="en-US" dirty="0"/>
              <a:t>Texas Education Agency                             2019-2020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E25FE8B3-D957-A649-A49A-E1C114C4238A}"/>
              </a:ext>
            </a:extLst>
          </p:cNvPr>
          <p:cNvSpPr>
            <a:spLocks noGrp="1"/>
          </p:cNvSpPr>
          <p:nvPr>
            <p:ph type="body" sz="quarter" idx="14"/>
          </p:nvPr>
        </p:nvSpPr>
        <p:spPr>
          <a:xfrm>
            <a:off x="838200" y="6235700"/>
            <a:ext cx="10515600" cy="225425"/>
          </a:xfrm>
        </p:spPr>
        <p:txBody>
          <a:bodyPr>
            <a:no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dirty="0"/>
              <a:t>Edit Master text styles</a:t>
            </a:r>
          </a:p>
        </p:txBody>
      </p:sp>
    </p:spTree>
    <p:extLst>
      <p:ext uri="{BB962C8B-B14F-4D97-AF65-F5344CB8AC3E}">
        <p14:creationId xmlns:p14="http://schemas.microsoft.com/office/powerpoint/2010/main" val="3054779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D54420D6-B928-499C-9883-4F9A98385A64}" type="datetime1">
              <a:rPr lang="en-US" smtClean="0"/>
              <a:t>11/13/2023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11/13/2023</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11DA0D-3AE4-4C4C-A21C-550550809784}" type="datetime1">
              <a:rPr lang="en-US" smtClean="0"/>
              <a:t>11/13/2023</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433B3A-EBA2-4478-9339-FE75E6ECCB13}" type="datetime1">
              <a:rPr lang="en-US" smtClean="0"/>
              <a:t>11/13/2023</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C4741E-D748-4EDA-8661-F9AA6E745AC5}" type="datetime1">
              <a:rPr lang="en-US" smtClean="0"/>
              <a:t>11/13/2023</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498F125A-1B5E-42BC-B8CE-BE4E9832B5C1}" type="datetime1">
              <a:rPr lang="en-US" smtClean="0"/>
              <a:t>11/13/2023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318E4C7-DE54-4F27-A0CF-8A3B85193BD3}" type="datetime1">
              <a:rPr lang="en-US" smtClean="0"/>
              <a:t>11/13/2023</a:t>
            </a:fld>
            <a:endParaRPr lang="en-US"/>
          </a:p>
        </p:txBody>
      </p:sp>
      <p:sp>
        <p:nvSpPr>
          <p:cNvPr id="8" name="Footer Placeholder 7"/>
          <p:cNvSpPr>
            <a:spLocks noGrp="1"/>
          </p:cNvSpPr>
          <p:nvPr>
            <p:ph type="ftr" sz="quarter" idx="11"/>
          </p:nvPr>
        </p:nvSpPr>
        <p:spPr/>
        <p:txBody>
          <a:bodyPr/>
          <a:lstStyle/>
          <a:p>
            <a:r>
              <a:rPr lang="en-US" dirty="0"/>
              <a:t>Texas Education Agency                             2019-2020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C74FE10-1670-4F46-9D88-73BC15E53431}" type="datetime1">
              <a:rPr lang="en-US" smtClean="0"/>
              <a:t>11/13/2023</a:t>
            </a:fld>
            <a:endParaRPr lang="en-US"/>
          </a:p>
        </p:txBody>
      </p:sp>
      <p:sp>
        <p:nvSpPr>
          <p:cNvPr id="8" name="Footer Placeholder 7"/>
          <p:cNvSpPr>
            <a:spLocks noGrp="1"/>
          </p:cNvSpPr>
          <p:nvPr>
            <p:ph type="ftr" sz="quarter" idx="11"/>
          </p:nvPr>
        </p:nvSpPr>
        <p:spPr/>
        <p:txBody>
          <a:bodyPr/>
          <a:lstStyle/>
          <a:p>
            <a:r>
              <a:rPr lang="en-US" dirty="0"/>
              <a:t>Texas Education Agency                             2019-2020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71412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3C72CE4E-3BCB-4C98-BA8C-75C503BC7B80}" type="datetime1">
              <a:rPr lang="en-US" smtClean="0"/>
              <a:t>11/13/2023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2771770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AE773-519F-45D8-9803-E0357C5F8697}" type="datetime1">
              <a:rPr lang="en-US" smtClean="0"/>
              <a:t>11/13/2023</a:t>
            </a:fld>
            <a:endParaRPr lang="en-US"/>
          </a:p>
        </p:txBody>
      </p:sp>
      <p:sp>
        <p:nvSpPr>
          <p:cNvPr id="3" name="Footer Placeholder 2"/>
          <p:cNvSpPr>
            <a:spLocks noGrp="1"/>
          </p:cNvSpPr>
          <p:nvPr>
            <p:ph type="ftr" sz="quarter" idx="11"/>
          </p:nvPr>
        </p:nvSpPr>
        <p:spPr/>
        <p:txBody>
          <a:bodyPr/>
          <a:lstStyle/>
          <a:p>
            <a:r>
              <a:rPr lang="en-US" dirty="0"/>
              <a:t>Texas Education Agency                             2019-2020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D0E21C-B0CF-433C-98BD-0F45FC43327E}" type="datetime1">
              <a:rPr lang="en-US" smtClean="0"/>
              <a:t>11/13/2023</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290723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1915523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DB9BB873-638A-42E1-8D94-1A9F01C982C8}" type="datetime1">
              <a:rPr lang="en-US" smtClean="0"/>
              <a:t>11/13/2023</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Texas Education Agency                             2018-2019 School Year </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565547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55782A-2911-4719-9440-79638DDE2826}"/>
              </a:ext>
            </a:extLst>
          </p:cNvPr>
          <p:cNvSpPr>
            <a:spLocks noGrp="1"/>
          </p:cNvSpPr>
          <p:nvPr>
            <p:ph type="dt" sz="half" idx="10"/>
          </p:nvPr>
        </p:nvSpPr>
        <p:spPr/>
        <p:txBody>
          <a:bodyPr/>
          <a:lstStyle/>
          <a:p>
            <a:fld id="{1577CF00-93AD-4A7A-A2E8-A9D0D3C6B3A4}" type="datetime1">
              <a:rPr lang="en-US" smtClean="0"/>
              <a:t>11/13/2023</a:t>
            </a:fld>
            <a:endParaRPr lang="en-US"/>
          </a:p>
        </p:txBody>
      </p:sp>
      <p:sp>
        <p:nvSpPr>
          <p:cNvPr id="3" name="Footer Placeholder 2">
            <a:extLst>
              <a:ext uri="{FF2B5EF4-FFF2-40B4-BE49-F238E27FC236}">
                <a16:creationId xmlns:a16="http://schemas.microsoft.com/office/drawing/2014/main" id="{A4950BDF-3FDE-4279-996E-71B3D6614BC5}"/>
              </a:ext>
            </a:extLst>
          </p:cNvPr>
          <p:cNvSpPr>
            <a:spLocks noGrp="1"/>
          </p:cNvSpPr>
          <p:nvPr>
            <p:ph type="ftr" sz="quarter" idx="11"/>
          </p:nvPr>
        </p:nvSpPr>
        <p:spPr/>
        <p:txBody>
          <a:bodyPr/>
          <a:lstStyle/>
          <a:p>
            <a:r>
              <a:rPr lang="en-US"/>
              <a:t>Texas Education Agency                             2018-2019 School Year </a:t>
            </a:r>
          </a:p>
        </p:txBody>
      </p:sp>
      <p:sp>
        <p:nvSpPr>
          <p:cNvPr id="4" name="Slide Number Placeholder 3">
            <a:extLst>
              <a:ext uri="{FF2B5EF4-FFF2-40B4-BE49-F238E27FC236}">
                <a16:creationId xmlns:a16="http://schemas.microsoft.com/office/drawing/2014/main" id="{77749620-4363-4157-AC22-333D1F80472A}"/>
              </a:ext>
            </a:extLst>
          </p:cNvPr>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2491153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99D7A635-9EE0-4D66-B2B3-4472F1228039}" type="datetime1">
              <a:rPr lang="en-US" smtClean="0"/>
              <a:t>11/13/2023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C9CA979B-66B9-4620-ADC1-6EA3E4D831BD}" type="datetime1">
              <a:rPr lang="en-US" smtClean="0"/>
              <a:t>11/13/2023</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43154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3345A946-EE41-4441-9C2F-1BC0301D631A}" type="datetime1">
              <a:rPr lang="en-US" smtClean="0"/>
              <a:t>11/13/2023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AE143C00-B076-49C2-AFDB-E231243D5247}" type="datetime1">
              <a:rPr lang="en-US" smtClean="0"/>
              <a:t>11/13/2023</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70126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A06BBF98-7B30-40F8-A92A-0B6B5E035C98}" type="datetime1">
              <a:rPr lang="en-US" smtClean="0"/>
              <a:t>11/13/2023</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Texas Education Agency                             2018-2019 School Year </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011684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3.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1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1577CF00-93AD-4A7A-A2E8-A9D0D3C6B3A4}" type="datetime1">
              <a:rPr lang="en-US" smtClean="0"/>
              <a:t>11/13/2023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91" r:id="rId3"/>
    <p:sldLayoutId id="2147483744"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66B3B42C-C633-43CD-BBC6-5F3D32516ABC}" type="datetime1">
              <a:rPr lang="en-US" smtClean="0"/>
              <a:t>11/13/2023</a:t>
            </a:fld>
            <a:endParaRPr lang="en-US"/>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2D0E21C-B0CF-433C-98BD-0F45FC43327E}" type="datetime1">
              <a:rPr lang="en-US" smtClean="0"/>
              <a:t>11/13/2023</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10" r:id="rId1"/>
    <p:sldLayoutId id="2147483740" r:id="rId2"/>
    <p:sldLayoutId id="2147483713" r:id="rId3"/>
    <p:sldLayoutId id="2147483711" r:id="rId4"/>
    <p:sldLayoutId id="2147483742" r:id="rId5"/>
    <p:sldLayoutId id="2147483714" r:id="rId6"/>
    <p:sldLayoutId id="2147483739" r:id="rId7"/>
    <p:sldLayoutId id="2147483715" r:id="rId8"/>
    <p:sldLayoutId id="2147483734" r:id="rId9"/>
    <p:sldLayoutId id="2147483735" r:id="rId10"/>
    <p:sldLayoutId id="2147483736" r:id="rId11"/>
    <p:sldLayoutId id="2147483737" r:id="rId12"/>
    <p:sldLayoutId id="2147483738" r:id="rId13"/>
    <p:sldLayoutId id="2147483716" r:id="rId14"/>
    <p:sldLayoutId id="2147483743" r:id="rId15"/>
    <p:sldLayoutId id="2147483741" r:id="rId16"/>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1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15.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16.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1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18.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tags" Target="../tags/tag19.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20.xml"/><Relationship Id="rId4" Type="http://schemas.openxmlformats.org/officeDocument/2006/relationships/hyperlink" Target="https://tea.texas.gov/student-assessment/testing/telpas/telpas-alternate-resources"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xml"/><Relationship Id="rId1" Type="http://schemas.openxmlformats.org/officeDocument/2006/relationships/tags" Target="../tags/tag25.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5.xml"/><Relationship Id="rId1" Type="http://schemas.openxmlformats.org/officeDocument/2006/relationships/tags" Target="../tags/tag2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7.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6.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6.xml"/><Relationship Id="rId1" Type="http://schemas.openxmlformats.org/officeDocument/2006/relationships/tags" Target="../tags/tag30.xml"/><Relationship Id="rId5" Type="http://schemas.openxmlformats.org/officeDocument/2006/relationships/hyperlink" Target="http://fr.wikipedia.org/wiki/Fichier:Blue_check_PD.svg" TargetMode="Externa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hyperlink" Target="https://tea.texas.gov/Student_Testing_and_Accountability/Testing/Texas_English_Language_Proficiency_Assessment_System_(TELPAS)/TELPAS_Alternate/#Alt" TargetMode="External"/><Relationship Id="rId4" Type="http://schemas.openxmlformats.org/officeDocument/2006/relationships/hyperlink" Target="http://ritter.tea.state.tx.us/rules/tac/chapter074/ch074a.html"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xml"/><Relationship Id="rId1" Type="http://schemas.openxmlformats.org/officeDocument/2006/relationships/tags" Target="../tags/tag31.xml"/><Relationship Id="rId5" Type="http://schemas.openxmlformats.org/officeDocument/2006/relationships/hyperlink" Target="mailto:TexasTestingSupport@cambiumassessment.com" TargetMode="External"/><Relationship Id="rId4" Type="http://schemas.openxmlformats.org/officeDocument/2006/relationships/hyperlink" Target="https://teastudentassessments.zendesk.com/hc/en-us/categories/360002017872-Student-Assessment"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6.xml"/><Relationship Id="rId1" Type="http://schemas.openxmlformats.org/officeDocument/2006/relationships/tags" Target="../tags/tag3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ags" Target="../tags/tag7.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8.xml"/><Relationship Id="rId5" Type="http://schemas.openxmlformats.org/officeDocument/2006/relationships/hyperlink" Target="https://tea.texas.gov/student.assessment/telpasalt/#Alt" TargetMode="Externa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9000"/>
          </a:stretch>
        </a:blipFill>
        <a:effectLst/>
      </p:bgPr>
    </p:bg>
    <p:spTree>
      <p:nvGrpSpPr>
        <p:cNvPr id="1" name=""/>
        <p:cNvGrpSpPr/>
        <p:nvPr/>
      </p:nvGrpSpPr>
      <p:grpSpPr>
        <a:xfrm>
          <a:off x="0" y="0"/>
          <a:ext cx="0" cy="0"/>
          <a:chOff x="0" y="0"/>
          <a:chExt cx="0" cy="0"/>
        </a:xfrm>
      </p:grpSpPr>
      <p:sp>
        <p:nvSpPr>
          <p:cNvPr id="2" name="Title 1" descr="TELPAS Alternate Listening Domain"/>
          <p:cNvSpPr>
            <a:spLocks noGrp="1"/>
          </p:cNvSpPr>
          <p:nvPr>
            <p:ph type="ctrTitle"/>
          </p:nvPr>
        </p:nvSpPr>
        <p:spPr>
          <a:xfrm>
            <a:off x="2036688" y="4976055"/>
            <a:ext cx="7535595" cy="1691571"/>
          </a:xfrm>
        </p:spPr>
        <p:txBody>
          <a:bodyPr>
            <a:normAutofit fontScale="90000"/>
          </a:bodyPr>
          <a:lstStyle/>
          <a:p>
            <a:r>
              <a:rPr lang="en-US" dirty="0">
                <a:latin typeface="Open Sans (Headings)"/>
              </a:rPr>
              <a:t>TELPAS Alternate</a:t>
            </a:r>
            <a:br>
              <a:rPr lang="en-US" dirty="0">
                <a:latin typeface="Open Sans (Headings)"/>
              </a:rPr>
            </a:br>
            <a:r>
              <a:rPr lang="en-US" dirty="0">
                <a:latin typeface="Open Sans (Headings)"/>
              </a:rPr>
              <a:t>Listening Domain</a:t>
            </a:r>
          </a:p>
        </p:txBody>
      </p:sp>
      <p:pic>
        <p:nvPicPr>
          <p:cNvPr id="3" name="Picture 2" descr="Image of logo for the Texas Education Agency"/>
          <p:cNvPicPr>
            <a:picLocks noChangeAspect="1"/>
          </p:cNvPicPr>
          <p:nvPr/>
        </p:nvPicPr>
        <p:blipFill>
          <a:blip r:embed="rId5"/>
          <a:stretch>
            <a:fillRect/>
          </a:stretch>
        </p:blipFill>
        <p:spPr>
          <a:xfrm>
            <a:off x="0" y="0"/>
            <a:ext cx="1568978" cy="955650"/>
          </a:xfrm>
          <a:prstGeom prst="rect">
            <a:avLst/>
          </a:prstGeom>
        </p:spPr>
      </p:pic>
    </p:spTree>
    <p:custDataLst>
      <p:tags r:id="rId1"/>
    </p:custDataLst>
    <p:extLst>
      <p:ext uri="{BB962C8B-B14F-4D97-AF65-F5344CB8AC3E}">
        <p14:creationId xmlns:p14="http://schemas.microsoft.com/office/powerpoint/2010/main" val="3025263230"/>
      </p:ext>
    </p:extLst>
  </p:cSld>
  <p:clrMapOvr>
    <a:masterClrMapping/>
  </p:clrMapOvr>
  <mc:AlternateContent xmlns:mc="http://schemas.openxmlformats.org/markup-compatibility/2006" xmlns:p14="http://schemas.microsoft.com/office/powerpoint/2010/main">
    <mc:Choice Requires="p14">
      <p:transition spd="med" p14:dur="700" advClick="0" advTm="15845">
        <p:fade/>
      </p:transition>
    </mc:Choice>
    <mc:Fallback xmlns="">
      <p:transition spd="med" advClick="0" advTm="15845">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815229" y="164464"/>
            <a:ext cx="10082988" cy="914400"/>
          </a:xfrm>
        </p:spPr>
        <p:txBody>
          <a:bodyPr>
            <a:normAutofit/>
          </a:bodyPr>
          <a:lstStyle/>
          <a:p>
            <a:pPr>
              <a:defRPr/>
            </a:pPr>
            <a:r>
              <a:rPr lang="en-US" sz="2800" dirty="0">
                <a:solidFill>
                  <a:srgbClr val="2F5CAC"/>
                </a:solidFill>
              </a:rPr>
              <a:t>Observable Behavior L2. Understanding Conjunctions with Classroom Examples</a:t>
            </a:r>
          </a:p>
        </p:txBody>
      </p:sp>
      <p:pic>
        <p:nvPicPr>
          <p:cNvPr id="2" name="Picture 1" descr="Image of Observable Behavior L2;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257425" y="1260011"/>
            <a:ext cx="9096375" cy="2028825"/>
          </a:xfrm>
          <a:prstGeom prst="rect">
            <a:avLst/>
          </a:prstGeom>
        </p:spPr>
      </p:pic>
      <p:graphicFrame>
        <p:nvGraphicFramePr>
          <p:cNvPr id="7" name="Table 6" descr="Image of classroom example L2; an accessible version of the classroom examples is available on the TELPAS Alternate webpage of the TEA website at&#10;https://tea.texas.gov/student.assessment/telpasalt/#Alt" title="Classroom example"/>
          <p:cNvGraphicFramePr>
            <a:graphicFrameLocks noGrp="1"/>
          </p:cNvGraphicFramePr>
          <p:nvPr/>
        </p:nvGraphicFramePr>
        <p:xfrm>
          <a:off x="1385510" y="3381848"/>
          <a:ext cx="9884745" cy="2720278"/>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660257">
                  <a:extLst>
                    <a:ext uri="{9D8B030D-6E8A-4147-A177-3AD203B41FA5}">
                      <a16:colId xmlns:a16="http://schemas.microsoft.com/office/drawing/2014/main" val="20001"/>
                    </a:ext>
                  </a:extLst>
                </a:gridCol>
                <a:gridCol w="1740665">
                  <a:extLst>
                    <a:ext uri="{9D8B030D-6E8A-4147-A177-3AD203B41FA5}">
                      <a16:colId xmlns:a16="http://schemas.microsoft.com/office/drawing/2014/main" val="20002"/>
                    </a:ext>
                  </a:extLst>
                </a:gridCol>
                <a:gridCol w="1696597">
                  <a:extLst>
                    <a:ext uri="{9D8B030D-6E8A-4147-A177-3AD203B41FA5}">
                      <a16:colId xmlns:a16="http://schemas.microsoft.com/office/drawing/2014/main" val="20003"/>
                    </a:ext>
                  </a:extLst>
                </a:gridCol>
                <a:gridCol w="1718632">
                  <a:extLst>
                    <a:ext uri="{9D8B030D-6E8A-4147-A177-3AD203B41FA5}">
                      <a16:colId xmlns:a16="http://schemas.microsoft.com/office/drawing/2014/main" val="20004"/>
                    </a:ext>
                  </a:extLst>
                </a:gridCol>
                <a:gridCol w="1707614">
                  <a:extLst>
                    <a:ext uri="{9D8B030D-6E8A-4147-A177-3AD203B41FA5}">
                      <a16:colId xmlns:a16="http://schemas.microsoft.com/office/drawing/2014/main" val="20005"/>
                    </a:ext>
                  </a:extLst>
                </a:gridCol>
              </a:tblGrid>
              <a:tr h="1226758">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does not attend to the pictures of milk and juice after teacher shows the pictures and asks, “milk or juice?”</a:t>
                      </a:r>
                      <a:endParaRPr lang="en-US" sz="1100" dirty="0">
                        <a:effectLst/>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a picture of “milk” when given spoken choices paired with pictures of “milk” or “juice.”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“milk” when given spoken choices of “milk” or “juice.”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“milk” when given spoken choices of “milk”, “juice”, or “water.”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chooses “white milk and juice” when given spoken choices of “white milk and juice” or “white milk and water.”</a:t>
                      </a:r>
                    </a:p>
                  </a:txBody>
                  <a:tcPr marL="76200" marR="76200" marT="76200" marB="76200">
                    <a:solidFill>
                      <a:schemeClr val="bg1"/>
                    </a:solidFill>
                  </a:tcPr>
                </a:tc>
                <a:extLst>
                  <a:ext uri="{0D108BD9-81ED-4DB2-BD59-A6C34878D82A}">
                    <a16:rowId xmlns:a16="http://schemas.microsoft.com/office/drawing/2014/main" val="10000"/>
                  </a:ext>
                </a:extLst>
              </a:tr>
              <a:tr h="1364744">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does not attend to the pictures of pizza and a hamburger after teacher shows pictures and asks, “pizza or hamburger?”</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a picture of “pizza” when given spoken choices paired with pictures of “pizza” or “hamburger.”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“pizza” when given spoken choices of “pizza” or “hamburger.”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“pizza” when given spoken choices of “pizza”, “hamburger” or “salad.”</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“cheese pizza and water” when given spoken choices of “pepperoni pizza and water” or “cheese pizza and water.”</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10</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808554909"/>
      </p:ext>
    </p:extLst>
  </p:cSld>
  <p:clrMapOvr>
    <a:masterClrMapping/>
  </p:clrMapOvr>
  <mc:AlternateContent xmlns:mc="http://schemas.openxmlformats.org/markup-compatibility/2006" xmlns:p14="http://schemas.microsoft.com/office/powerpoint/2010/main">
    <mc:Choice Requires="p14">
      <p:transition spd="med" p14:dur="700" advClick="0" advTm="11410">
        <p:fade/>
      </p:transition>
    </mc:Choice>
    <mc:Fallback xmlns="">
      <p:transition spd="med" advClick="0" advTm="1141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696597" y="228600"/>
            <a:ext cx="10300771" cy="914400"/>
          </a:xfrm>
        </p:spPr>
        <p:txBody>
          <a:bodyPr>
            <a:noAutofit/>
          </a:bodyPr>
          <a:lstStyle/>
          <a:p>
            <a:pPr>
              <a:defRPr/>
            </a:pPr>
            <a:r>
              <a:rPr lang="en-US" sz="2800" dirty="0">
                <a:solidFill>
                  <a:srgbClr val="2F5CAC"/>
                </a:solidFill>
              </a:rPr>
              <a:t>Observable Behavior L3. Using Vocabulary </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3;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375912" y="1198085"/>
            <a:ext cx="9096375" cy="1933575"/>
          </a:xfrm>
          <a:prstGeom prst="rect">
            <a:avLst/>
          </a:prstGeom>
        </p:spPr>
      </p:pic>
      <p:graphicFrame>
        <p:nvGraphicFramePr>
          <p:cNvPr id="7" name="Table 6" descr="Image of classroom example L3; an accessible version of the classroom examples is available on the TELPAS Alternate webpage of the TEA website at&#10;https://tea.texas.gov/student.assessment/telpasalt/#Alt" title="Classroom example"/>
          <p:cNvGraphicFramePr>
            <a:graphicFrameLocks noGrp="1"/>
          </p:cNvGraphicFramePr>
          <p:nvPr/>
        </p:nvGraphicFramePr>
        <p:xfrm>
          <a:off x="1480660" y="3255898"/>
          <a:ext cx="9958576" cy="2803379"/>
        </p:xfrm>
        <a:graphic>
          <a:graphicData uri="http://schemas.openxmlformats.org/drawingml/2006/table">
            <a:tbl>
              <a:tblPr firstRow="1" bandRow="1">
                <a:tableStyleId>{D7AC3CCA-C797-4891-BE02-D94E43425B78}</a:tableStyleId>
              </a:tblPr>
              <a:tblGrid>
                <a:gridCol w="1377109">
                  <a:extLst>
                    <a:ext uri="{9D8B030D-6E8A-4147-A177-3AD203B41FA5}">
                      <a16:colId xmlns:a16="http://schemas.microsoft.com/office/drawing/2014/main" val="20000"/>
                    </a:ext>
                  </a:extLst>
                </a:gridCol>
                <a:gridCol w="1707614">
                  <a:extLst>
                    <a:ext uri="{9D8B030D-6E8A-4147-A177-3AD203B41FA5}">
                      <a16:colId xmlns:a16="http://schemas.microsoft.com/office/drawing/2014/main" val="20001"/>
                    </a:ext>
                  </a:extLst>
                </a:gridCol>
                <a:gridCol w="1707615">
                  <a:extLst>
                    <a:ext uri="{9D8B030D-6E8A-4147-A177-3AD203B41FA5}">
                      <a16:colId xmlns:a16="http://schemas.microsoft.com/office/drawing/2014/main" val="20002"/>
                    </a:ext>
                  </a:extLst>
                </a:gridCol>
                <a:gridCol w="1718631">
                  <a:extLst>
                    <a:ext uri="{9D8B030D-6E8A-4147-A177-3AD203B41FA5}">
                      <a16:colId xmlns:a16="http://schemas.microsoft.com/office/drawing/2014/main" val="20003"/>
                    </a:ext>
                  </a:extLst>
                </a:gridCol>
                <a:gridCol w="1718631">
                  <a:extLst>
                    <a:ext uri="{9D8B030D-6E8A-4147-A177-3AD203B41FA5}">
                      <a16:colId xmlns:a16="http://schemas.microsoft.com/office/drawing/2014/main" val="20004"/>
                    </a:ext>
                  </a:extLst>
                </a:gridCol>
                <a:gridCol w="1728976">
                  <a:extLst>
                    <a:ext uri="{9D8B030D-6E8A-4147-A177-3AD203B41FA5}">
                      <a16:colId xmlns:a16="http://schemas.microsoft.com/office/drawing/2014/main" val="20005"/>
                    </a:ext>
                  </a:extLst>
                </a:gridCol>
              </a:tblGrid>
              <a:tr h="1272035">
                <a:tc>
                  <a:txBody>
                    <a:bodyPr/>
                    <a:lstStyle/>
                    <a:p>
                      <a:r>
                        <a:rPr lang="en-US"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react when teacher says, “schedule” and shows a picture of a schedule.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chooses an identical picture of a schedule after teacher shows a picture of a schedule and says “schedule.”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the next task from a visual schedule when given the verbal request “What is next?”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touches</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a word/picture combination for “holiday” from a visual schedule given the verbal request “What is next?”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verbally responds with a short discussion when asked, “What is on your schedule this afternoon?”</a:t>
                      </a:r>
                    </a:p>
                  </a:txBody>
                  <a:tcPr marL="76200" marR="76200" marT="76200" marB="76200">
                    <a:solidFill>
                      <a:schemeClr val="bg1"/>
                    </a:solidFill>
                  </a:tcPr>
                </a:tc>
                <a:extLst>
                  <a:ext uri="{0D108BD9-81ED-4DB2-BD59-A6C34878D82A}">
                    <a16:rowId xmlns:a16="http://schemas.microsoft.com/office/drawing/2014/main" val="10000"/>
                  </a:ext>
                </a:extLst>
              </a:tr>
              <a:tr h="1531344">
                <a:tc>
                  <a:txBody>
                    <a:bodyPr/>
                    <a:lstStyle/>
                    <a:p>
                      <a:r>
                        <a:rPr lang="en-US" b="1" dirty="0"/>
                        <a:t>Secondary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react when teacher says “vote” and points to a picture of a person voting.</a:t>
                      </a:r>
                    </a:p>
                    <a:p>
                      <a:pPr marL="0" marR="0">
                        <a:lnSpc>
                          <a:spcPct val="107000"/>
                        </a:lnSpc>
                        <a:spcBef>
                          <a:spcPts val="0"/>
                        </a:spcBef>
                        <a:spcAft>
                          <a:spcPts val="800"/>
                        </a:spcAft>
                      </a:pP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chooses an identical picture of a person voting after teacher shows a picture of a person voting and says “voting.”</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someone voting from a group of pictures when teacher says</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“voting.”</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picks up a word/picture combination for “voting” from a group of word/picture combinations when teacher asks, “Which picture shows voting?”</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verbally responds with a short discussion when asked, “Why do people vote?”</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11</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743599217"/>
      </p:ext>
    </p:extLst>
  </p:cSld>
  <p:clrMapOvr>
    <a:masterClrMapping/>
  </p:clrMapOvr>
  <mc:AlternateContent xmlns:mc="http://schemas.openxmlformats.org/markup-compatibility/2006" xmlns:p14="http://schemas.microsoft.com/office/powerpoint/2010/main">
    <mc:Choice Requires="p14">
      <p:transition spd="med" p14:dur="700" advClick="0" advTm="9344">
        <p:fade/>
      </p:transition>
    </mc:Choice>
    <mc:Fallback xmlns="">
      <p:transition spd="med" advClick="0" advTm="9344">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141538" y="112713"/>
            <a:ext cx="10050462" cy="914400"/>
          </a:xfrm>
        </p:spPr>
        <p:txBody>
          <a:bodyPr>
            <a:noAutofit/>
          </a:bodyPr>
          <a:lstStyle/>
          <a:p>
            <a:pPr>
              <a:lnSpc>
                <a:spcPts val="2800"/>
              </a:lnSpc>
              <a:defRPr/>
            </a:pPr>
            <a:r>
              <a:rPr lang="en-US" sz="2700" dirty="0">
                <a:solidFill>
                  <a:srgbClr val="2F5CAC"/>
                </a:solidFill>
              </a:rPr>
              <a:t>Observable Behavior L4. Understanding Media</a:t>
            </a:r>
            <a:br>
              <a:rPr lang="en-US" sz="2700" dirty="0">
                <a:solidFill>
                  <a:srgbClr val="2F5CAC"/>
                </a:solidFill>
              </a:rPr>
            </a:br>
            <a:r>
              <a:rPr lang="en-US" sz="2700" dirty="0">
                <a:solidFill>
                  <a:srgbClr val="2F5CAC"/>
                </a:solidFill>
              </a:rPr>
              <a:t>with Classroom Examples</a:t>
            </a:r>
          </a:p>
        </p:txBody>
      </p:sp>
      <p:pic>
        <p:nvPicPr>
          <p:cNvPr id="2" name="Picture 1" descr="Image of Observable Behavior L4;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111129" y="1012052"/>
            <a:ext cx="9067800" cy="1971675"/>
          </a:xfrm>
          <a:prstGeom prst="rect">
            <a:avLst/>
          </a:prstGeom>
        </p:spPr>
      </p:pic>
      <p:graphicFrame>
        <p:nvGraphicFramePr>
          <p:cNvPr id="7" name="Table 6" descr="Image of classroom example L4;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3588164924"/>
              </p:ext>
            </p:extLst>
          </p:nvPr>
        </p:nvGraphicFramePr>
        <p:xfrm>
          <a:off x="1160996" y="2983723"/>
          <a:ext cx="9955943" cy="3442335"/>
        </p:xfrm>
        <a:graphic>
          <a:graphicData uri="http://schemas.openxmlformats.org/drawingml/2006/table">
            <a:tbl>
              <a:tblPr firstRow="1" bandRow="1">
                <a:tableStyleId>{D7AC3CCA-C797-4891-BE02-D94E43425B78}</a:tableStyleId>
              </a:tblPr>
              <a:tblGrid>
                <a:gridCol w="1373136">
                  <a:extLst>
                    <a:ext uri="{9D8B030D-6E8A-4147-A177-3AD203B41FA5}">
                      <a16:colId xmlns:a16="http://schemas.microsoft.com/office/drawing/2014/main" val="20000"/>
                    </a:ext>
                  </a:extLst>
                </a:gridCol>
                <a:gridCol w="1724687">
                  <a:extLst>
                    <a:ext uri="{9D8B030D-6E8A-4147-A177-3AD203B41FA5}">
                      <a16:colId xmlns:a16="http://schemas.microsoft.com/office/drawing/2014/main" val="20001"/>
                    </a:ext>
                  </a:extLst>
                </a:gridCol>
                <a:gridCol w="1733981">
                  <a:extLst>
                    <a:ext uri="{9D8B030D-6E8A-4147-A177-3AD203B41FA5}">
                      <a16:colId xmlns:a16="http://schemas.microsoft.com/office/drawing/2014/main" val="20002"/>
                    </a:ext>
                  </a:extLst>
                </a:gridCol>
                <a:gridCol w="1711751">
                  <a:extLst>
                    <a:ext uri="{9D8B030D-6E8A-4147-A177-3AD203B41FA5}">
                      <a16:colId xmlns:a16="http://schemas.microsoft.com/office/drawing/2014/main" val="20003"/>
                    </a:ext>
                  </a:extLst>
                </a:gridCol>
                <a:gridCol w="1722867">
                  <a:extLst>
                    <a:ext uri="{9D8B030D-6E8A-4147-A177-3AD203B41FA5}">
                      <a16:colId xmlns:a16="http://schemas.microsoft.com/office/drawing/2014/main" val="20004"/>
                    </a:ext>
                  </a:extLst>
                </a:gridCol>
                <a:gridCol w="1689521">
                  <a:extLst>
                    <a:ext uri="{9D8B030D-6E8A-4147-A177-3AD203B41FA5}">
                      <a16:colId xmlns:a16="http://schemas.microsoft.com/office/drawing/2014/main" val="20005"/>
                    </a:ext>
                  </a:extLst>
                </a:gridCol>
              </a:tblGrid>
              <a:tr h="1516505">
                <a:tc>
                  <a:txBody>
                    <a:bodyPr/>
                    <a:lstStyle/>
                    <a:p>
                      <a:r>
                        <a:rPr lang="en-US" dirty="0"/>
                        <a:t>Elementary</a:t>
                      </a:r>
                    </a:p>
                  </a:txBody>
                  <a:tcPr>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turns toward a short video about magnets.</a:t>
                      </a:r>
                    </a:p>
                  </a:txBody>
                  <a:tcPr marL="76200" marR="76200" marT="76200" marB="76200">
                    <a:solidFill>
                      <a:schemeClr val="bg1"/>
                    </a:solidFill>
                  </a:tcPr>
                </a:tc>
                <a:tc>
                  <a:txBody>
                    <a:bodyPr/>
                    <a:lstStyle/>
                    <a:p>
                      <a:pPr marL="0" marR="0" lvl="0" indent="0" algn="l" defTabSz="914400" rtl="0" eaLnBrk="1" fontAlgn="auto" latinLnBrk="0" hangingPunct="1">
                        <a:lnSpc>
                          <a:spcPts val="125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about hand washing, teacher asks, “What was the video about?”</a:t>
                      </a:r>
                      <a:r>
                        <a:rPr lang="en-US" sz="1100" b="0" baseline="0" dirty="0">
                          <a:effectLst/>
                          <a:latin typeface="Arial" panose="020B0604020202020204" pitchFamily="34" charset="0"/>
                          <a:ea typeface="Calibri" panose="020F0502020204030204" pitchFamily="34" charset="0"/>
                          <a:cs typeface="Arial" panose="020B0604020202020204" pitchFamily="34" charset="0"/>
                        </a:rPr>
                        <a:t> S</a:t>
                      </a:r>
                      <a:r>
                        <a:rPr lang="en-US" sz="1100" b="0" dirty="0">
                          <a:effectLst/>
                          <a:latin typeface="Arial" panose="020B0604020202020204" pitchFamily="34" charset="0"/>
                          <a:ea typeface="Calibri" panose="020F0502020204030204" pitchFamily="34" charset="0"/>
                          <a:cs typeface="Arial" panose="020B0604020202020204" pitchFamily="34" charset="0"/>
                        </a:rPr>
                        <a:t>tudent points to a picture of hand soap when given two pictorial choices.</a:t>
                      </a:r>
                    </a:p>
                  </a:txBody>
                  <a:tcPr marL="76200" marR="76200" marT="76200" marB="76200">
                    <a:solidFill>
                      <a:schemeClr val="bg1"/>
                    </a:solidFill>
                  </a:tcPr>
                </a:tc>
                <a:tc>
                  <a:txBody>
                    <a:bodyPr/>
                    <a:lstStyle/>
                    <a:p>
                      <a:pPr marL="0" marR="0" lvl="0" indent="0" algn="l" defTabSz="914400" rtl="0" eaLnBrk="1" fontAlgn="t" latinLnBrk="0" hangingPunct="1">
                        <a:lnSpc>
                          <a:spcPts val="1250"/>
                        </a:lnSpc>
                        <a:spcBef>
                          <a:spcPts val="0"/>
                        </a:spcBef>
                        <a:spcAft>
                          <a:spcPts val="0"/>
                        </a:spcAft>
                        <a:buClrTx/>
                        <a:buSzTx/>
                        <a:buFontTx/>
                        <a:buNone/>
                        <a:tabLst/>
                        <a:defRPr/>
                      </a:pPr>
                      <a:r>
                        <a:rPr lang="en-US" sz="1100" b="0" i="0" u="none" strike="noStrike" dirty="0">
                          <a:solidFill>
                            <a:srgbClr val="000000"/>
                          </a:solidFill>
                          <a:effectLst/>
                          <a:latin typeface="Arial" panose="020B0604020202020204" pitchFamily="34" charset="0"/>
                          <a:cs typeface="Arial" panose="020B0604020202020204" pitchFamily="34" charset="0"/>
                        </a:rPr>
                        <a:t>After viewing a narrated PowerPoint presentation about classroom rules,</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student circles a picture that represents students following directions in the classroom setting when given several choices.</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After viewing a video, student sequences a few pictures retelling the main points of the media presentation about magnets.</a:t>
                      </a:r>
                    </a:p>
                  </a:txBody>
                  <a:tcPr marL="76200" marR="76200" marT="76200" marB="76200">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student sequences multiple pictures retelling the steps to complete a science experiment when asked to retell the events.</a:t>
                      </a:r>
                    </a:p>
                  </a:txBody>
                  <a:tcPr marL="76200" marR="76200" marT="76200" marB="76200">
                    <a:solidFill>
                      <a:schemeClr val="bg1"/>
                    </a:solidFill>
                  </a:tcPr>
                </a:tc>
                <a:extLst>
                  <a:ext uri="{0D108BD9-81ED-4DB2-BD59-A6C34878D82A}">
                    <a16:rowId xmlns:a16="http://schemas.microsoft.com/office/drawing/2014/main" val="10000"/>
                  </a:ext>
                </a:extLst>
              </a:tr>
              <a:tr h="1776791">
                <a:tc>
                  <a:txBody>
                    <a:bodyPr/>
                    <a:lstStyle/>
                    <a:p>
                      <a:r>
                        <a:rPr lang="en-US" b="1" dirty="0"/>
                        <a:t>Secondary</a:t>
                      </a:r>
                    </a:p>
                  </a:txBody>
                  <a:tcPr>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turn toward a video clip of the life cycle of a butterfly.</a:t>
                      </a:r>
                    </a:p>
                  </a:txBody>
                  <a:tcPr marL="76200" marR="76200" marT="76200" marB="76200">
                    <a:solidFill>
                      <a:schemeClr val="bg1"/>
                    </a:solidFill>
                  </a:tcPr>
                </a:tc>
                <a:tc>
                  <a:txBody>
                    <a:bodyPr/>
                    <a:lstStyle/>
                    <a:p>
                      <a:pPr marL="0" marR="0" lvl="0" indent="0" algn="l" defTabSz="914400" rtl="0" eaLnBrk="1" fontAlgn="auto" latinLnBrk="0" hangingPunct="1">
                        <a:lnSpc>
                          <a:spcPts val="125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presentation about the life cycle of a butterfly, teacher asks, “What was the video about?”</a:t>
                      </a:r>
                      <a:r>
                        <a:rPr lang="en-US" sz="1100" b="0" baseline="0" dirty="0">
                          <a:effectLst/>
                          <a:latin typeface="Arial" panose="020B0604020202020204" pitchFamily="34" charset="0"/>
                          <a:ea typeface="Calibri" panose="020F0502020204030204" pitchFamily="34" charset="0"/>
                          <a:cs typeface="Arial" panose="020B0604020202020204" pitchFamily="34" charset="0"/>
                        </a:rPr>
                        <a:t> S</a:t>
                      </a:r>
                      <a:r>
                        <a:rPr lang="en-US" sz="1100" b="0" dirty="0">
                          <a:effectLst/>
                          <a:latin typeface="Arial" panose="020B0604020202020204" pitchFamily="34" charset="0"/>
                          <a:ea typeface="Calibri" panose="020F0502020204030204" pitchFamily="34" charset="0"/>
                          <a:cs typeface="Arial" panose="020B0604020202020204" pitchFamily="34" charset="0"/>
                        </a:rPr>
                        <a:t>tudent points to a picture representing the life cycle of a butterfly when given two pictorial choices.</a:t>
                      </a:r>
                    </a:p>
                  </a:txBody>
                  <a:tcPr marL="76200" marR="76200" marT="76200" marB="76200">
                    <a:solidFill>
                      <a:schemeClr val="bg1"/>
                    </a:solidFill>
                  </a:tcPr>
                </a:tc>
                <a:tc>
                  <a:txBody>
                    <a:bodyPr/>
                    <a:lstStyle/>
                    <a:p>
                      <a:pPr marL="0" marR="0" lvl="0" indent="0" algn="l" defTabSz="914400" rtl="0" eaLnBrk="1" fontAlgn="auto" latinLnBrk="0" hangingPunct="1">
                        <a:lnSpc>
                          <a:spcPts val="125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presentation,</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word/picture combination representing the life cycle of a butterfly from many choices of different science topics.</a:t>
                      </a:r>
                    </a:p>
                  </a:txBody>
                  <a:tcPr marL="76200" marR="76200" marT="76200" marB="76200">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presentation, student places a few pictures in chronological order representing the steps in the life cycle of a butterfly when asked to retell the events.</a:t>
                      </a:r>
                    </a:p>
                  </a:txBody>
                  <a:tcPr marL="76200" marR="76200" marT="76200" marB="76200">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presentation,</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student places multiple pictures in chronological order representing the steps in the life cycle of a butterfly when asked to retell the events.</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971A0171-84E8-4542-9718-07AC2DE89C93}"/>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fld id="{A48C7297-81B2-4ACD-8710-A20718F7D03B}" type="slidenum">
              <a:rPr lang="en-US" altLang="en-US"/>
              <a:pPr/>
              <a:t>12</a:t>
            </a:fld>
            <a:endParaRPr lang="en-US" altLang="en-US" dirty="0"/>
          </a:p>
        </p:txBody>
      </p:sp>
    </p:spTree>
    <p:custDataLst>
      <p:tags r:id="rId1"/>
    </p:custDataLst>
    <p:extLst>
      <p:ext uri="{BB962C8B-B14F-4D97-AF65-F5344CB8AC3E}">
        <p14:creationId xmlns:p14="http://schemas.microsoft.com/office/powerpoint/2010/main" val="4055291941"/>
      </p:ext>
    </p:extLst>
  </p:cSld>
  <p:clrMapOvr>
    <a:masterClrMapping/>
  </p:clrMapOvr>
  <mc:AlternateContent xmlns:mc="http://schemas.openxmlformats.org/markup-compatibility/2006" xmlns:p14="http://schemas.microsoft.com/office/powerpoint/2010/main">
    <mc:Choice Requires="p14">
      <p:transition spd="med" p14:dur="700" advClick="0" advTm="9300">
        <p:fade/>
      </p:transition>
    </mc:Choice>
    <mc:Fallback xmlns="">
      <p:transition spd="med" advClick="0" advTm="93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29647" y="118431"/>
            <a:ext cx="10256703" cy="914400"/>
          </a:xfrm>
        </p:spPr>
        <p:txBody>
          <a:bodyPr>
            <a:normAutofit/>
          </a:bodyPr>
          <a:lstStyle/>
          <a:p>
            <a:pPr>
              <a:defRPr/>
            </a:pPr>
            <a:r>
              <a:rPr lang="en-US" sz="2800" dirty="0">
                <a:solidFill>
                  <a:srgbClr val="2F5CAC"/>
                </a:solidFill>
              </a:rPr>
              <a:t>Observable Behavior L5. Understanding the General Meaning with Classroom Examples</a:t>
            </a:r>
          </a:p>
        </p:txBody>
      </p:sp>
      <p:pic>
        <p:nvPicPr>
          <p:cNvPr id="4" name="Picture 3" descr="Image of Observable Behavior L5;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094697" y="1160434"/>
            <a:ext cx="9153525" cy="1885950"/>
          </a:xfrm>
          <a:prstGeom prst="rect">
            <a:avLst/>
          </a:prstGeom>
        </p:spPr>
      </p:pic>
      <p:graphicFrame>
        <p:nvGraphicFramePr>
          <p:cNvPr id="7" name="Table 6" descr="Image of classroom example L5; an accessible version of the classroom examples is available on the TELPAS Alternate webpage of the TEA website at&#10;https://tea.texas.gov/student.assessment/telpasalt/#Alt" title="Classroom example"/>
          <p:cNvGraphicFramePr>
            <a:graphicFrameLocks noGrp="1"/>
          </p:cNvGraphicFramePr>
          <p:nvPr/>
        </p:nvGraphicFramePr>
        <p:xfrm>
          <a:off x="1171053" y="3068418"/>
          <a:ext cx="9967000" cy="3367905"/>
        </p:xfrm>
        <a:graphic>
          <a:graphicData uri="http://schemas.openxmlformats.org/drawingml/2006/table">
            <a:tbl>
              <a:tblPr firstRow="1" bandRow="1">
                <a:tableStyleId>{D7AC3CCA-C797-4891-BE02-D94E43425B78}</a:tableStyleId>
              </a:tblPr>
              <a:tblGrid>
                <a:gridCol w="1411417">
                  <a:extLst>
                    <a:ext uri="{9D8B030D-6E8A-4147-A177-3AD203B41FA5}">
                      <a16:colId xmlns:a16="http://schemas.microsoft.com/office/drawing/2014/main" val="20000"/>
                    </a:ext>
                  </a:extLst>
                </a:gridCol>
                <a:gridCol w="1714108">
                  <a:extLst>
                    <a:ext uri="{9D8B030D-6E8A-4147-A177-3AD203B41FA5}">
                      <a16:colId xmlns:a16="http://schemas.microsoft.com/office/drawing/2014/main" val="20001"/>
                    </a:ext>
                  </a:extLst>
                </a:gridCol>
                <a:gridCol w="1740665">
                  <a:extLst>
                    <a:ext uri="{9D8B030D-6E8A-4147-A177-3AD203B41FA5}">
                      <a16:colId xmlns:a16="http://schemas.microsoft.com/office/drawing/2014/main" val="20002"/>
                    </a:ext>
                  </a:extLst>
                </a:gridCol>
                <a:gridCol w="1696598">
                  <a:extLst>
                    <a:ext uri="{9D8B030D-6E8A-4147-A177-3AD203B41FA5}">
                      <a16:colId xmlns:a16="http://schemas.microsoft.com/office/drawing/2014/main" val="20003"/>
                    </a:ext>
                  </a:extLst>
                </a:gridCol>
                <a:gridCol w="1674563">
                  <a:extLst>
                    <a:ext uri="{9D8B030D-6E8A-4147-A177-3AD203B41FA5}">
                      <a16:colId xmlns:a16="http://schemas.microsoft.com/office/drawing/2014/main" val="20004"/>
                    </a:ext>
                  </a:extLst>
                </a:gridCol>
                <a:gridCol w="1729649">
                  <a:extLst>
                    <a:ext uri="{9D8B030D-6E8A-4147-A177-3AD203B41FA5}">
                      <a16:colId xmlns:a16="http://schemas.microsoft.com/office/drawing/2014/main" val="20005"/>
                    </a:ext>
                  </a:extLst>
                </a:gridCol>
              </a:tblGrid>
              <a:tr h="1676808">
                <a:tc>
                  <a:txBody>
                    <a:bodyPr/>
                    <a:lstStyle/>
                    <a:p>
                      <a:r>
                        <a:rPr lang="en-US"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pay attention to the spoken word “earth” when shown a model of the earth.</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grabs a picture of the earth from a group of pictures when presented with the spoken word “earth” and an identical picture of the earth.</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circles a picture of the earth from a group of pictures when presented with the spoken word “earth.”</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picks up a picture of the earth with its moon from a group of pictures after a simple classroom discussion about the earth and moon.</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diagram showing the earth’s orbit from a group of pictures after hearing a detailed classroom discussion about the earth’s orbit.</a:t>
                      </a:r>
                    </a:p>
                  </a:txBody>
                  <a:tcPr marL="76200" marR="76200" marT="76200" marB="76200">
                    <a:solidFill>
                      <a:schemeClr val="bg1"/>
                    </a:solidFill>
                  </a:tcPr>
                </a:tc>
                <a:extLst>
                  <a:ext uri="{0D108BD9-81ED-4DB2-BD59-A6C34878D82A}">
                    <a16:rowId xmlns:a16="http://schemas.microsoft.com/office/drawing/2014/main" val="10000"/>
                  </a:ext>
                </a:extLst>
              </a:tr>
              <a:tr h="1691097">
                <a:tc>
                  <a:txBody>
                    <a:bodyPr/>
                    <a:lstStyle/>
                    <a:p>
                      <a:r>
                        <a:rPr lang="en-US" b="1" dirty="0"/>
                        <a:t>Secondary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touches teacher after hearing the spoken word “tundra” and shown a picture of the tundra.</a:t>
                      </a:r>
                    </a:p>
                    <a:p>
                      <a:pPr marL="0" marR="0">
                        <a:lnSpc>
                          <a:spcPct val="107000"/>
                        </a:lnSpc>
                        <a:spcBef>
                          <a:spcPts val="0"/>
                        </a:spcBef>
                        <a:spcAft>
                          <a:spcPts val="800"/>
                        </a:spcAft>
                      </a:pP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grabs a picture of the tundra from a group of pictures when presented with the spoken word “tundra” and an identical picture of the tundra.</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circles a picture of the tundra from a group of pictures when presented with the spoken word “tundra.”</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picks up a picture of the tundra from a group of pictures after a simple classroom discussion about the tundra ecosystem.</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permafrost from a group of pictures after hearing a detailed classroom discussion about features of the tundra ecosystem.</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13</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3974477360"/>
      </p:ext>
    </p:extLst>
  </p:cSld>
  <p:clrMapOvr>
    <a:masterClrMapping/>
  </p:clrMapOvr>
  <mc:AlternateContent xmlns:mc="http://schemas.openxmlformats.org/markup-compatibility/2006" xmlns:p14="http://schemas.microsoft.com/office/powerpoint/2010/main">
    <mc:Choice Requires="p14">
      <p:transition spd="med" p14:dur="700" advClick="0" advTm="9300">
        <p:fade/>
      </p:transition>
    </mc:Choice>
    <mc:Fallback xmlns="">
      <p:transition spd="med" advClick="0" advTm="93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92586" y="65638"/>
            <a:ext cx="9931652" cy="914400"/>
          </a:xfrm>
        </p:spPr>
        <p:txBody>
          <a:bodyPr>
            <a:normAutofit/>
          </a:bodyPr>
          <a:lstStyle/>
          <a:p>
            <a:pPr>
              <a:defRPr/>
            </a:pPr>
            <a:r>
              <a:rPr lang="en-US" sz="2800" dirty="0">
                <a:solidFill>
                  <a:srgbClr val="2F5CAC"/>
                </a:solidFill>
              </a:rPr>
              <a:t>Observable Behavior L6. Understanding the Main Points</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6;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029012" y="1388814"/>
            <a:ext cx="9077325" cy="1943100"/>
          </a:xfrm>
          <a:prstGeom prst="rect">
            <a:avLst/>
          </a:prstGeom>
        </p:spPr>
      </p:pic>
      <p:graphicFrame>
        <p:nvGraphicFramePr>
          <p:cNvPr id="7" name="Table 6" descr="Image of classroom example L6;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737840872"/>
              </p:ext>
            </p:extLst>
          </p:nvPr>
        </p:nvGraphicFramePr>
        <p:xfrm>
          <a:off x="833545" y="3331914"/>
          <a:ext cx="10245686" cy="3148965"/>
        </p:xfrm>
        <a:graphic>
          <a:graphicData uri="http://schemas.openxmlformats.org/drawingml/2006/table">
            <a:tbl>
              <a:tblPr firstRow="1" bandRow="1">
                <a:tableStyleId>{D7AC3CCA-C797-4891-BE02-D94E43425B78}</a:tableStyleId>
              </a:tblPr>
              <a:tblGrid>
                <a:gridCol w="1696596">
                  <a:extLst>
                    <a:ext uri="{9D8B030D-6E8A-4147-A177-3AD203B41FA5}">
                      <a16:colId xmlns:a16="http://schemas.microsoft.com/office/drawing/2014/main" val="20000"/>
                    </a:ext>
                  </a:extLst>
                </a:gridCol>
                <a:gridCol w="1685581">
                  <a:extLst>
                    <a:ext uri="{9D8B030D-6E8A-4147-A177-3AD203B41FA5}">
                      <a16:colId xmlns:a16="http://schemas.microsoft.com/office/drawing/2014/main" val="20001"/>
                    </a:ext>
                  </a:extLst>
                </a:gridCol>
                <a:gridCol w="1707614">
                  <a:extLst>
                    <a:ext uri="{9D8B030D-6E8A-4147-A177-3AD203B41FA5}">
                      <a16:colId xmlns:a16="http://schemas.microsoft.com/office/drawing/2014/main" val="20002"/>
                    </a:ext>
                  </a:extLst>
                </a:gridCol>
                <a:gridCol w="1729649">
                  <a:extLst>
                    <a:ext uri="{9D8B030D-6E8A-4147-A177-3AD203B41FA5}">
                      <a16:colId xmlns:a16="http://schemas.microsoft.com/office/drawing/2014/main" val="20003"/>
                    </a:ext>
                  </a:extLst>
                </a:gridCol>
                <a:gridCol w="1718631">
                  <a:extLst>
                    <a:ext uri="{9D8B030D-6E8A-4147-A177-3AD203B41FA5}">
                      <a16:colId xmlns:a16="http://schemas.microsoft.com/office/drawing/2014/main" val="20004"/>
                    </a:ext>
                  </a:extLst>
                </a:gridCol>
                <a:gridCol w="1707615">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look at teacher reading the book </a:t>
                      </a:r>
                      <a:r>
                        <a:rPr lang="en-US" sz="1100" b="0" i="1" dirty="0">
                          <a:effectLst/>
                          <a:latin typeface="Arial" panose="020B0604020202020204" pitchFamily="34" charset="0"/>
                          <a:ea typeface="Calibri" panose="020F0502020204030204" pitchFamily="34" charset="0"/>
                          <a:cs typeface="Arial" panose="020B0604020202020204" pitchFamily="34" charset="0"/>
                        </a:rPr>
                        <a:t>If You Take a Mouse to School</a:t>
                      </a:r>
                      <a:r>
                        <a:rPr lang="en-US" sz="1100" b="0" dirty="0">
                          <a:effectLst/>
                          <a:latin typeface="Arial" panose="020B0604020202020204" pitchFamily="34" charset="0"/>
                          <a:ea typeface="Calibri" panose="020F0502020204030204" pitchFamily="34" charset="0"/>
                          <a:cs typeface="Arial" panose="020B0604020202020204" pitchFamily="34" charset="0"/>
                        </a:rPr>
                        <a: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places the word “mouse” on the picture of a mouse in the book </a:t>
                      </a:r>
                      <a:r>
                        <a:rPr lang="en-US" sz="1100" b="0" i="1" dirty="0">
                          <a:effectLst/>
                          <a:latin typeface="Arial" panose="020B0604020202020204" pitchFamily="34" charset="0"/>
                          <a:ea typeface="Calibri" panose="020F0502020204030204" pitchFamily="34" charset="0"/>
                          <a:cs typeface="Arial" panose="020B0604020202020204" pitchFamily="34" charset="0"/>
                        </a:rPr>
                        <a:t>If You Take a Mouse to School</a:t>
                      </a:r>
                      <a:r>
                        <a:rPr lang="en-US" sz="1100" b="0" dirty="0">
                          <a:effectLst/>
                          <a:latin typeface="Arial" panose="020B0604020202020204" pitchFamily="34" charset="0"/>
                          <a:ea typeface="Calibri" panose="020F0502020204030204" pitchFamily="34" charset="0"/>
                          <a:cs typeface="Arial" panose="020B0604020202020204" pitchFamily="34" charset="0"/>
                        </a:rPr>
                        <a:t> when teacher reads the story orally.</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holds up a picture of a mouse every time he or she hears the word “mouse” while teacher orally reads </a:t>
                      </a:r>
                      <a:r>
                        <a:rPr lang="en-US" sz="1100" b="0" i="1" dirty="0">
                          <a:effectLst/>
                          <a:latin typeface="Arial" panose="020B0604020202020204" pitchFamily="34" charset="0"/>
                          <a:ea typeface="Calibri" panose="020F0502020204030204" pitchFamily="34" charset="0"/>
                          <a:cs typeface="Arial" panose="020B0604020202020204" pitchFamily="34" charset="0"/>
                        </a:rPr>
                        <a:t>If You Take a Mouse to School.</a:t>
                      </a: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a school from a three picture choices, when asked the question “Where did the mouse go?”</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kern="1200" dirty="0">
                          <a:solidFill>
                            <a:schemeClr val="dk1"/>
                          </a:solidFill>
                          <a:effectLst/>
                          <a:latin typeface="Arial" panose="020B0604020202020204" pitchFamily="34" charset="0"/>
                          <a:ea typeface="+mn-ea"/>
                          <a:cs typeface="Arial" panose="020B0604020202020204" pitchFamily="34" charset="0"/>
                        </a:rPr>
                        <a:t>answers the question “What does a plant need to grow?” after an oral presentation of </a:t>
                      </a:r>
                      <a:r>
                        <a:rPr lang="en-US" sz="1100" b="0" i="1" kern="1200" dirty="0">
                          <a:solidFill>
                            <a:schemeClr val="dk1"/>
                          </a:solidFill>
                          <a:effectLst/>
                          <a:latin typeface="Arial" panose="020B0604020202020204" pitchFamily="34" charset="0"/>
                          <a:ea typeface="+mn-ea"/>
                          <a:cs typeface="Arial" panose="020B0604020202020204" pitchFamily="34" charset="0"/>
                        </a:rPr>
                        <a:t>Magic Scholl Bus Gets Planted</a:t>
                      </a:r>
                      <a:r>
                        <a:rPr lang="en-US" sz="1100" b="0" kern="1200" dirty="0">
                          <a:solidFill>
                            <a:schemeClr val="dk1"/>
                          </a:solidFill>
                          <a:effectLst/>
                          <a:latin typeface="Arial" panose="020B0604020202020204" pitchFamily="34" charset="0"/>
                          <a:ea typeface="+mn-ea"/>
                          <a:cs typeface="Arial" panose="020B0604020202020204" pitchFamily="34" charset="0"/>
                        </a:rPr>
                        <a:t>.</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During an oral presentation of a shortened version of the novel </a:t>
                      </a:r>
                      <a:r>
                        <a:rPr lang="en-US" sz="1100" b="0" i="1" dirty="0">
                          <a:effectLst/>
                          <a:latin typeface="Arial" panose="020B0604020202020204" pitchFamily="34" charset="0"/>
                          <a:ea typeface="Calibri" panose="020F0502020204030204" pitchFamily="34" charset="0"/>
                          <a:cs typeface="Arial" panose="020B0604020202020204" pitchFamily="34" charset="0"/>
                        </a:rPr>
                        <a:t>Holes</a:t>
                      </a:r>
                      <a:r>
                        <a:rPr lang="en-US" sz="1100" b="0" dirty="0">
                          <a:effectLst/>
                          <a:latin typeface="Arial" panose="020B0604020202020204" pitchFamily="34" charset="0"/>
                          <a:ea typeface="Calibri" panose="020F0502020204030204" pitchFamily="34" charset="0"/>
                          <a:cs typeface="Arial" panose="020B0604020202020204" pitchFamily="34" charset="0"/>
                        </a:rPr>
                        <a:t>,</a:t>
                      </a:r>
                      <a:r>
                        <a:rPr lang="en-US" sz="1100" b="0" baseline="0" dirty="0">
                          <a:effectLst/>
                          <a:latin typeface="Arial" panose="020B0604020202020204" pitchFamily="34" charset="0"/>
                          <a:ea typeface="Calibri" panose="020F0502020204030204" pitchFamily="34" charset="0"/>
                          <a:cs typeface="Arial" panose="020B0604020202020204" pitchFamily="34" charset="0"/>
                        </a:rPr>
                        <a:t> s</a:t>
                      </a:r>
                      <a:r>
                        <a:rPr lang="en-US" sz="1100" b="0" dirty="0">
                          <a:effectLst/>
                          <a:latin typeface="Arial" panose="020B0604020202020204" pitchFamily="34" charset="0"/>
                          <a:ea typeface="Calibri" panose="020F0502020204030204" pitchFamily="34" charset="0"/>
                          <a:cs typeface="Arial" panose="020B0604020202020204" pitchFamily="34" charset="0"/>
                        </a:rPr>
                        <a:t>tudent gazes at teacher reading the word “dig “ paired with a picture (after hearing the word repeated several times).</a:t>
                      </a:r>
                    </a:p>
                  </a:txBody>
                  <a:tcPr marL="76200" marR="76200" marT="76200" marB="76200">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Student places a picture of the word “dig” next to a picture of someone digging a hole (after hearing the word repeated several times).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someone digging a hole from a choice of three pictures (after hearing the word repeated several times) </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Stanley teaching Zero to read after being asked, “How did Stanley help Zero?”</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After being asked direct questions, student discusses why friendships are important.</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14</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505063212"/>
      </p:ext>
    </p:extLst>
  </p:cSld>
  <p:clrMapOvr>
    <a:masterClrMapping/>
  </p:clrMapOvr>
  <mc:AlternateContent xmlns:mc="http://schemas.openxmlformats.org/markup-compatibility/2006" xmlns:p14="http://schemas.microsoft.com/office/powerpoint/2010/main">
    <mc:Choice Requires="p14">
      <p:transition spd="med" p14:dur="700" advClick="0" advTm="9300">
        <p:fade/>
      </p:transition>
    </mc:Choice>
    <mc:Fallback xmlns="">
      <p:transition spd="med" advClick="0" advTm="93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38265" y="90535"/>
            <a:ext cx="11074400" cy="914400"/>
          </a:xfrm>
        </p:spPr>
        <p:txBody>
          <a:bodyPr>
            <a:normAutofit/>
          </a:bodyPr>
          <a:lstStyle/>
          <a:p>
            <a:pPr>
              <a:defRPr/>
            </a:pPr>
            <a:r>
              <a:rPr lang="en-US" sz="2800" dirty="0">
                <a:solidFill>
                  <a:srgbClr val="2F5CAC"/>
                </a:solidFill>
              </a:rPr>
              <a:t>Observable Behavior L7. Identifying Important Details </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7;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738265" y="1271023"/>
            <a:ext cx="9058275" cy="1905000"/>
          </a:xfrm>
          <a:prstGeom prst="rect">
            <a:avLst/>
          </a:prstGeom>
        </p:spPr>
      </p:pic>
      <p:graphicFrame>
        <p:nvGraphicFramePr>
          <p:cNvPr id="7" name="Table 6" descr="Image of classroom example L7;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3064381658"/>
              </p:ext>
            </p:extLst>
          </p:nvPr>
        </p:nvGraphicFramePr>
        <p:xfrm>
          <a:off x="771191" y="3176023"/>
          <a:ext cx="10025349" cy="3148965"/>
        </p:xfrm>
        <a:graphic>
          <a:graphicData uri="http://schemas.openxmlformats.org/drawingml/2006/table">
            <a:tbl>
              <a:tblPr firstRow="1" bandRow="1">
                <a:tableStyleId>{D7AC3CCA-C797-4891-BE02-D94E43425B78}</a:tableStyleId>
              </a:tblPr>
              <a:tblGrid>
                <a:gridCol w="1476261">
                  <a:extLst>
                    <a:ext uri="{9D8B030D-6E8A-4147-A177-3AD203B41FA5}">
                      <a16:colId xmlns:a16="http://schemas.microsoft.com/office/drawing/2014/main" val="20000"/>
                    </a:ext>
                  </a:extLst>
                </a:gridCol>
                <a:gridCol w="1685580">
                  <a:extLst>
                    <a:ext uri="{9D8B030D-6E8A-4147-A177-3AD203B41FA5}">
                      <a16:colId xmlns:a16="http://schemas.microsoft.com/office/drawing/2014/main" val="20001"/>
                    </a:ext>
                  </a:extLst>
                </a:gridCol>
                <a:gridCol w="1718631">
                  <a:extLst>
                    <a:ext uri="{9D8B030D-6E8A-4147-A177-3AD203B41FA5}">
                      <a16:colId xmlns:a16="http://schemas.microsoft.com/office/drawing/2014/main" val="20002"/>
                    </a:ext>
                  </a:extLst>
                </a:gridCol>
                <a:gridCol w="1729648">
                  <a:extLst>
                    <a:ext uri="{9D8B030D-6E8A-4147-A177-3AD203B41FA5}">
                      <a16:colId xmlns:a16="http://schemas.microsoft.com/office/drawing/2014/main" val="20003"/>
                    </a:ext>
                  </a:extLst>
                </a:gridCol>
                <a:gridCol w="1710238">
                  <a:extLst>
                    <a:ext uri="{9D8B030D-6E8A-4147-A177-3AD203B41FA5}">
                      <a16:colId xmlns:a16="http://schemas.microsoft.com/office/drawing/2014/main" val="20004"/>
                    </a:ext>
                  </a:extLst>
                </a:gridCol>
                <a:gridCol w="1704991">
                  <a:extLst>
                    <a:ext uri="{9D8B030D-6E8A-4147-A177-3AD203B41FA5}">
                      <a16:colId xmlns:a16="http://schemas.microsoft.com/office/drawing/2014/main" val="20005"/>
                    </a:ext>
                  </a:extLst>
                </a:gridCol>
              </a:tblGrid>
              <a:tr h="1354134">
                <a:tc>
                  <a:txBody>
                    <a:bodyPr/>
                    <a:lstStyle/>
                    <a:p>
                      <a:r>
                        <a:rPr lang="en-US"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look at teacher when teacher discusses character traits from “The Three Little Pigs.”</a:t>
                      </a:r>
                    </a:p>
                  </a:txBody>
                  <a:tcPr marL="76200" marR="76200" marT="76200" marB="76200">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Student matches a picture of the Big Bad Wolf from a choice of pictures after teacher orally presents the story of “The Three Little Pigs.”</a:t>
                      </a:r>
                    </a:p>
                  </a:txBody>
                  <a:tcPr marL="76200" marR="76200" marT="76200" marB="76200">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the Big Bad Wolf from a choice of pictures after teacher orally presents the story of “The Three Little Pigs.”. </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holds up a picture of the third little pig once the story has been orally presented and when prompted by the teacher.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identifies details by answering questions after listening to the story</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i="1" dirty="0">
                          <a:effectLst/>
                          <a:latin typeface="Arial" panose="020B0604020202020204" pitchFamily="34" charset="0"/>
                          <a:ea typeface="Calibri" panose="020F0502020204030204" pitchFamily="34" charset="0"/>
                          <a:cs typeface="Arial" panose="020B0604020202020204" pitchFamily="34" charset="0"/>
                        </a:rPr>
                        <a:t>Ferdinand</a:t>
                      </a:r>
                      <a:r>
                        <a:rPr lang="en-US" sz="1100" b="0" dirty="0">
                          <a:effectLst/>
                          <a:latin typeface="Arial" panose="020B0604020202020204" pitchFamily="34" charset="0"/>
                          <a:ea typeface="Calibri" panose="020F0502020204030204" pitchFamily="34" charset="0"/>
                          <a:cs typeface="Arial" panose="020B0604020202020204" pitchFamily="34" charset="0"/>
                        </a:rPr>
                        <a:t>.</a:t>
                      </a: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During a read-aloud of a simplified version of the myth “King Midas,” student may turn toward teacher discussing</a:t>
                      </a:r>
                      <a:r>
                        <a:rPr lang="en-US" sz="1100" b="0" baseline="0" dirty="0">
                          <a:effectLst/>
                          <a:latin typeface="Arial" panose="020B0604020202020204" pitchFamily="34" charset="0"/>
                          <a:ea typeface="Calibri" panose="020F0502020204030204" pitchFamily="34" charset="0"/>
                          <a:cs typeface="Arial" panose="020B0604020202020204" pitchFamily="34" charset="0"/>
                        </a:rPr>
                        <a:t> characteristics </a:t>
                      </a:r>
                      <a:r>
                        <a:rPr lang="en-US" sz="1100" b="0" dirty="0">
                          <a:effectLst/>
                          <a:latin typeface="Arial" panose="020B0604020202020204" pitchFamily="34" charset="0"/>
                          <a:ea typeface="Calibri" panose="020F0502020204030204" pitchFamily="34" charset="0"/>
                          <a:cs typeface="Arial" panose="020B0604020202020204" pitchFamily="34" charset="0"/>
                        </a:rPr>
                        <a:t>of King Midas paired with pictures portraying King Midas.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places a picture of the character King Midas next to an identical picture of King Midas from the book.</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the picture of King Midas when presented three choices.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the words “loved gold” from three choices (read aloud to the student) when prompted by the teacher.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details describing King Midas (read by the teacher) from several choices.</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15</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530695292"/>
      </p:ext>
    </p:extLst>
  </p:cSld>
  <p:clrMapOvr>
    <a:masterClrMapping/>
  </p:clrMapOvr>
  <mc:AlternateContent xmlns:mc="http://schemas.openxmlformats.org/markup-compatibility/2006" xmlns:p14="http://schemas.microsoft.com/office/powerpoint/2010/main">
    <mc:Choice Requires="p14">
      <p:transition spd="med" p14:dur="700" advClick="0" advTm="9300">
        <p:fade/>
      </p:transition>
    </mc:Choice>
    <mc:Fallback xmlns="">
      <p:transition spd="med" advClick="0" advTm="93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845972" y="131138"/>
            <a:ext cx="10093781" cy="914400"/>
          </a:xfrm>
        </p:spPr>
        <p:txBody>
          <a:bodyPr>
            <a:normAutofit/>
          </a:bodyPr>
          <a:lstStyle/>
          <a:p>
            <a:pPr>
              <a:defRPr/>
            </a:pPr>
            <a:r>
              <a:rPr lang="en-US" sz="2800" dirty="0">
                <a:solidFill>
                  <a:srgbClr val="2F5CAC"/>
                </a:solidFill>
              </a:rPr>
              <a:t>Observable Behavior L8. Following Directions</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8;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727065" y="1394936"/>
            <a:ext cx="9134475" cy="1581150"/>
          </a:xfrm>
          <a:prstGeom prst="rect">
            <a:avLst/>
          </a:prstGeom>
        </p:spPr>
      </p:pic>
      <p:graphicFrame>
        <p:nvGraphicFramePr>
          <p:cNvPr id="7" name="Table 6" descr="Image of classroom example L8; an accessible version of the classroom examples is available on the TELPAS Alternate webpage of the TEA website at&#10;https://tea.texas.gov/student.assessment/telpasalt/#Alt" title="Classroom example"/>
          <p:cNvGraphicFramePr>
            <a:graphicFrameLocks noGrp="1"/>
          </p:cNvGraphicFramePr>
          <p:nvPr/>
        </p:nvGraphicFramePr>
        <p:xfrm>
          <a:off x="947452" y="2999652"/>
          <a:ext cx="9805011" cy="2328658"/>
        </p:xfrm>
        <a:graphic>
          <a:graphicData uri="http://schemas.openxmlformats.org/drawingml/2006/table">
            <a:tbl>
              <a:tblPr firstRow="1" bandRow="1">
                <a:tableStyleId>{D7AC3CCA-C797-4891-BE02-D94E43425B78}</a:tableStyleId>
              </a:tblPr>
              <a:tblGrid>
                <a:gridCol w="1241116">
                  <a:extLst>
                    <a:ext uri="{9D8B030D-6E8A-4147-A177-3AD203B41FA5}">
                      <a16:colId xmlns:a16="http://schemas.microsoft.com/office/drawing/2014/main" val="20000"/>
                    </a:ext>
                  </a:extLst>
                </a:gridCol>
                <a:gridCol w="1718291">
                  <a:extLst>
                    <a:ext uri="{9D8B030D-6E8A-4147-A177-3AD203B41FA5}">
                      <a16:colId xmlns:a16="http://schemas.microsoft.com/office/drawing/2014/main" val="20001"/>
                    </a:ext>
                  </a:extLst>
                </a:gridCol>
                <a:gridCol w="1748262">
                  <a:extLst>
                    <a:ext uri="{9D8B030D-6E8A-4147-A177-3AD203B41FA5}">
                      <a16:colId xmlns:a16="http://schemas.microsoft.com/office/drawing/2014/main" val="20002"/>
                    </a:ext>
                  </a:extLst>
                </a:gridCol>
                <a:gridCol w="1685072">
                  <a:extLst>
                    <a:ext uri="{9D8B030D-6E8A-4147-A177-3AD203B41FA5}">
                      <a16:colId xmlns:a16="http://schemas.microsoft.com/office/drawing/2014/main" val="20003"/>
                    </a:ext>
                  </a:extLst>
                </a:gridCol>
                <a:gridCol w="1695603">
                  <a:extLst>
                    <a:ext uri="{9D8B030D-6E8A-4147-A177-3AD203B41FA5}">
                      <a16:colId xmlns:a16="http://schemas.microsoft.com/office/drawing/2014/main" val="20004"/>
                    </a:ext>
                  </a:extLst>
                </a:gridCol>
                <a:gridCol w="1716667">
                  <a:extLst>
                    <a:ext uri="{9D8B030D-6E8A-4147-A177-3AD203B41FA5}">
                      <a16:colId xmlns:a16="http://schemas.microsoft.com/office/drawing/2014/main" val="20005"/>
                    </a:ext>
                  </a:extLst>
                </a:gridCol>
              </a:tblGrid>
              <a:tr h="1089138">
                <a:tc>
                  <a:txBody>
                    <a:bodyPr/>
                    <a:lstStyle/>
                    <a:p>
                      <a:r>
                        <a:rPr lang="en-US" sz="1600"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stand when given the one-word direction “stand.”</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stands when given the direction “stand” with picture support.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stands when given the one-word direction “stand.”</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follows the directions “stand up,” sit down,” and “raise your hand.”</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follows the directions “stand up, walk to the door, and wait quietly.”</a:t>
                      </a:r>
                    </a:p>
                  </a:txBody>
                  <a:tcPr marL="76200" marR="76200" marT="76200" marB="76200">
                    <a:solidFill>
                      <a:schemeClr val="bg1"/>
                    </a:solidFill>
                  </a:tcPr>
                </a:tc>
                <a:extLst>
                  <a:ext uri="{0D108BD9-81ED-4DB2-BD59-A6C34878D82A}">
                    <a16:rowId xmlns:a16="http://schemas.microsoft.com/office/drawing/2014/main" val="10000"/>
                  </a:ext>
                </a:extLst>
              </a:tr>
              <a:tr h="1046602">
                <a:tc>
                  <a:txBody>
                    <a:bodyPr/>
                    <a:lstStyle/>
                    <a:p>
                      <a:r>
                        <a:rPr lang="en-US" sz="1600" b="1" dirty="0"/>
                        <a:t>Secondary</a:t>
                      </a:r>
                      <a:endParaRPr lang="en-US" b="1" dirty="0"/>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walk when given the one-word direction “walk.”</a:t>
                      </a:r>
                    </a:p>
                    <a:p>
                      <a:pPr marL="0" marR="0">
                        <a:lnSpc>
                          <a:spcPct val="107000"/>
                        </a:lnSpc>
                        <a:spcBef>
                          <a:spcPts val="0"/>
                        </a:spcBef>
                        <a:spcAft>
                          <a:spcPts val="800"/>
                        </a:spcAft>
                      </a:pPr>
                      <a:endParaRPr lang="en-US" sz="11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walks when given the direction “walk” with picture support. </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walks when given the one-word direction “walk.”</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follows the directions “walk to door”, “walk to the restroom”,” and “wash your hands.”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follows the directions “stand up, walk to the restroom, and wash your hands.”</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16</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73357902"/>
      </p:ext>
    </p:extLst>
  </p:cSld>
  <p:clrMapOvr>
    <a:masterClrMapping/>
  </p:clrMapOvr>
  <mc:AlternateContent xmlns:mc="http://schemas.openxmlformats.org/markup-compatibility/2006" xmlns:p14="http://schemas.microsoft.com/office/powerpoint/2010/main">
    <mc:Choice Requires="p14">
      <p:transition spd="med" p14:dur="700" advClick="0" advTm="9300">
        <p:fade/>
      </p:transition>
    </mc:Choice>
    <mc:Fallback xmlns="">
      <p:transition spd="med" advClick="0" advTm="93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865015" y="121284"/>
            <a:ext cx="11074400" cy="914400"/>
          </a:xfrm>
        </p:spPr>
        <p:txBody>
          <a:bodyPr>
            <a:normAutofit/>
          </a:bodyPr>
          <a:lstStyle/>
          <a:p>
            <a:pPr>
              <a:defRPr/>
            </a:pPr>
            <a:r>
              <a:rPr lang="en-US" sz="2800" dirty="0">
                <a:solidFill>
                  <a:srgbClr val="2F5CAC"/>
                </a:solidFill>
              </a:rPr>
              <a:t>Observable Behavior L9. Retelling</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9;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181225" y="1190591"/>
            <a:ext cx="9172575" cy="1495425"/>
          </a:xfrm>
          <a:prstGeom prst="rect">
            <a:avLst/>
          </a:prstGeom>
        </p:spPr>
      </p:pic>
      <p:graphicFrame>
        <p:nvGraphicFramePr>
          <p:cNvPr id="7" name="Table 6" descr="Image of classroom example L9;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3215468540"/>
              </p:ext>
            </p:extLst>
          </p:nvPr>
        </p:nvGraphicFramePr>
        <p:xfrm>
          <a:off x="1315893" y="2743504"/>
          <a:ext cx="9939272" cy="3670658"/>
        </p:xfrm>
        <a:graphic>
          <a:graphicData uri="http://schemas.openxmlformats.org/drawingml/2006/table">
            <a:tbl>
              <a:tblPr firstRow="1" bandRow="1">
                <a:tableStyleId>{D7AC3CCA-C797-4891-BE02-D94E43425B78}</a:tableStyleId>
              </a:tblPr>
              <a:tblGrid>
                <a:gridCol w="1327594">
                  <a:extLst>
                    <a:ext uri="{9D8B030D-6E8A-4147-A177-3AD203B41FA5}">
                      <a16:colId xmlns:a16="http://schemas.microsoft.com/office/drawing/2014/main" val="20000"/>
                    </a:ext>
                  </a:extLst>
                </a:gridCol>
                <a:gridCol w="1792238">
                  <a:extLst>
                    <a:ext uri="{9D8B030D-6E8A-4147-A177-3AD203B41FA5}">
                      <a16:colId xmlns:a16="http://schemas.microsoft.com/office/drawing/2014/main" val="20001"/>
                    </a:ext>
                  </a:extLst>
                </a:gridCol>
                <a:gridCol w="1659506">
                  <a:extLst>
                    <a:ext uri="{9D8B030D-6E8A-4147-A177-3AD203B41FA5}">
                      <a16:colId xmlns:a16="http://schemas.microsoft.com/office/drawing/2014/main" val="20002"/>
                    </a:ext>
                  </a:extLst>
                </a:gridCol>
                <a:gridCol w="1755722">
                  <a:extLst>
                    <a:ext uri="{9D8B030D-6E8A-4147-A177-3AD203B41FA5}">
                      <a16:colId xmlns:a16="http://schemas.microsoft.com/office/drawing/2014/main" val="20003"/>
                    </a:ext>
                  </a:extLst>
                </a:gridCol>
                <a:gridCol w="1685581">
                  <a:extLst>
                    <a:ext uri="{9D8B030D-6E8A-4147-A177-3AD203B41FA5}">
                      <a16:colId xmlns:a16="http://schemas.microsoft.com/office/drawing/2014/main" val="20004"/>
                    </a:ext>
                  </a:extLst>
                </a:gridCol>
                <a:gridCol w="1718631">
                  <a:extLst>
                    <a:ext uri="{9D8B030D-6E8A-4147-A177-3AD203B41FA5}">
                      <a16:colId xmlns:a16="http://schemas.microsoft.com/office/drawing/2014/main" val="20005"/>
                    </a:ext>
                  </a:extLst>
                </a:gridCol>
              </a:tblGrid>
              <a:tr h="1840606">
                <a:tc>
                  <a:txBody>
                    <a:bodyPr/>
                    <a:lstStyle/>
                    <a:p>
                      <a:r>
                        <a:rPr lang="en-US"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During a read-aloud</a:t>
                      </a:r>
                      <a:r>
                        <a:rPr lang="en-US" sz="1100" b="0" baseline="0" dirty="0">
                          <a:effectLst/>
                          <a:latin typeface="Arial" panose="020B0604020202020204" pitchFamily="34" charset="0"/>
                          <a:ea typeface="Calibri" panose="020F0502020204030204" pitchFamily="34" charset="0"/>
                          <a:cs typeface="Arial" panose="020B0604020202020204" pitchFamily="34" charset="0"/>
                        </a:rPr>
                        <a:t> of </a:t>
                      </a:r>
                      <a:r>
                        <a:rPr lang="en-US" sz="1100" b="0" i="1" baseline="0" dirty="0">
                          <a:effectLst/>
                          <a:latin typeface="Arial" panose="020B0604020202020204" pitchFamily="34" charset="0"/>
                          <a:ea typeface="Calibri" panose="020F0502020204030204" pitchFamily="34" charset="0"/>
                          <a:cs typeface="Arial" panose="020B0604020202020204" pitchFamily="34" charset="0"/>
                        </a:rPr>
                        <a:t>The Very Hungry Caterpillar</a:t>
                      </a:r>
                      <a:r>
                        <a:rPr lang="en-US" sz="1100" b="0" baseline="0" dirty="0">
                          <a:effectLst/>
                          <a:latin typeface="Arial" panose="020B0604020202020204" pitchFamily="34" charset="0"/>
                          <a:ea typeface="Calibri" panose="020F0502020204030204" pitchFamily="34" charset="0"/>
                          <a:cs typeface="Arial" panose="020B0604020202020204" pitchFamily="34" charset="0"/>
                        </a:rPr>
                        <a:t>, s</a:t>
                      </a:r>
                      <a:r>
                        <a:rPr lang="en-US" sz="1100" b="0" dirty="0">
                          <a:effectLst/>
                          <a:latin typeface="Arial" panose="020B0604020202020204" pitchFamily="34" charset="0"/>
                          <a:ea typeface="Calibri" panose="020F0502020204030204" pitchFamily="34" charset="0"/>
                          <a:cs typeface="Arial" panose="020B0604020202020204" pitchFamily="34" charset="0"/>
                        </a:rPr>
                        <a:t>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gazes at the pictures showing the caterpillar first eating the apple and then the pears, as teacher reads</a:t>
                      </a:r>
                      <a:r>
                        <a:rPr lang="en-US" sz="1100" b="0" baseline="0" dirty="0">
                          <a:effectLst/>
                          <a:latin typeface="Arial" panose="020B0604020202020204" pitchFamily="34" charset="0"/>
                          <a:ea typeface="Calibri" panose="020F0502020204030204" pitchFamily="34" charset="0"/>
                          <a:cs typeface="Arial" panose="020B0604020202020204" pitchFamily="34" charset="0"/>
                        </a:rPr>
                        <a:t> that</a:t>
                      </a:r>
                      <a:r>
                        <a:rPr lang="en-US" sz="1100" b="0" dirty="0">
                          <a:effectLst/>
                          <a:latin typeface="Arial" panose="020B0604020202020204" pitchFamily="34" charset="0"/>
                          <a:ea typeface="Calibri" panose="020F0502020204030204" pitchFamily="34" charset="0"/>
                          <a:cs typeface="Arial" panose="020B0604020202020204" pitchFamily="34" charset="0"/>
                        </a:rPr>
                        <a:t> the caterpillar first ate an apple</a:t>
                      </a:r>
                      <a:r>
                        <a:rPr lang="en-US" sz="1100" b="0" baseline="0" dirty="0">
                          <a:effectLst/>
                          <a:latin typeface="Arial" panose="020B0604020202020204" pitchFamily="34" charset="0"/>
                          <a:ea typeface="Calibri" panose="020F0502020204030204" pitchFamily="34" charset="0"/>
                          <a:cs typeface="Arial" panose="020B0604020202020204" pitchFamily="34" charset="0"/>
                        </a:rPr>
                        <a:t> and then</a:t>
                      </a:r>
                      <a:r>
                        <a:rPr lang="en-US" sz="1100" b="0" dirty="0">
                          <a:effectLst/>
                          <a:latin typeface="Arial" panose="020B0604020202020204" pitchFamily="34" charset="0"/>
                          <a:ea typeface="Calibri" panose="020F0502020204030204" pitchFamily="34" charset="0"/>
                          <a:cs typeface="Arial" panose="020B0604020202020204" pitchFamily="34" charset="0"/>
                        </a:rPr>
                        <a:t> ate two pears.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reaches for the picture of an apple after hearing teacher read</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aloud</a:t>
                      </a:r>
                      <a:r>
                        <a:rPr lang="en-US" sz="1100" b="0" baseline="0" dirty="0">
                          <a:effectLst/>
                          <a:latin typeface="Arial" panose="020B0604020202020204" pitchFamily="34" charset="0"/>
                          <a:ea typeface="Calibri" panose="020F0502020204030204" pitchFamily="34" charset="0"/>
                          <a:cs typeface="Arial" panose="020B0604020202020204" pitchFamily="34" charset="0"/>
                        </a:rPr>
                        <a:t> that</a:t>
                      </a:r>
                      <a:r>
                        <a:rPr lang="en-US" sz="1100" b="0" dirty="0">
                          <a:effectLst/>
                          <a:latin typeface="Arial" panose="020B0604020202020204" pitchFamily="34" charset="0"/>
                          <a:ea typeface="Calibri" panose="020F0502020204030204" pitchFamily="34" charset="0"/>
                          <a:cs typeface="Arial" panose="020B0604020202020204" pitchFamily="34" charset="0"/>
                        </a:rPr>
                        <a:t> the caterpillar first ate an apple</a:t>
                      </a:r>
                      <a:r>
                        <a:rPr lang="en-US" sz="1100" b="0" baseline="0" dirty="0">
                          <a:effectLst/>
                          <a:latin typeface="Arial" panose="020B0604020202020204" pitchFamily="34" charset="0"/>
                          <a:ea typeface="Calibri" panose="020F0502020204030204" pitchFamily="34" charset="0"/>
                          <a:cs typeface="Arial" panose="020B0604020202020204" pitchFamily="34" charset="0"/>
                        </a:rPr>
                        <a:t> and</a:t>
                      </a:r>
                      <a:r>
                        <a:rPr lang="en-US" sz="1100" b="0" dirty="0">
                          <a:effectLst/>
                          <a:latin typeface="Arial" panose="020B0604020202020204" pitchFamily="34" charset="0"/>
                          <a:ea typeface="Calibri" panose="020F0502020204030204" pitchFamily="34" charset="0"/>
                          <a:cs typeface="Arial" panose="020B0604020202020204" pitchFamily="34" charset="0"/>
                        </a:rPr>
                        <a:t> then ate two pears, and asks, “What did the caterpillar eat first?”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puts pictures in order from the story </a:t>
                      </a:r>
                      <a:r>
                        <a:rPr lang="en-US" sz="1100" b="0" i="1" dirty="0">
                          <a:effectLst/>
                          <a:latin typeface="Arial" panose="020B0604020202020204" pitchFamily="34" charset="0"/>
                          <a:ea typeface="Calibri" panose="020F0502020204030204" pitchFamily="34" charset="0"/>
                          <a:cs typeface="Arial" panose="020B0604020202020204" pitchFamily="34" charset="0"/>
                        </a:rPr>
                        <a:t>The Very Hungry Caterpillar</a:t>
                      </a:r>
                      <a:r>
                        <a:rPr lang="en-US" sz="1100" b="0" dirty="0">
                          <a:effectLst/>
                          <a:latin typeface="Arial" panose="020B0604020202020204" pitchFamily="34" charset="0"/>
                          <a:ea typeface="Calibri" panose="020F0502020204030204" pitchFamily="34" charset="0"/>
                          <a:cs typeface="Arial" panose="020B0604020202020204" pitchFamily="34" charset="0"/>
                        </a:rPr>
                        <a:t>. </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sequences word/picture</a:t>
                      </a:r>
                      <a:r>
                        <a:rPr lang="en-US" sz="1100" b="0" baseline="0" dirty="0">
                          <a:effectLst/>
                          <a:latin typeface="Arial" panose="020B0604020202020204" pitchFamily="34" charset="0"/>
                          <a:ea typeface="Calibri" panose="020F0502020204030204" pitchFamily="34" charset="0"/>
                          <a:cs typeface="Arial" panose="020B0604020202020204" pitchFamily="34" charset="0"/>
                        </a:rPr>
                        <a:t> cards representing</a:t>
                      </a:r>
                      <a:r>
                        <a:rPr lang="en-US" sz="1100" b="0" dirty="0">
                          <a:effectLst/>
                          <a:latin typeface="Arial" panose="020B0604020202020204" pitchFamily="34" charset="0"/>
                          <a:ea typeface="Calibri" panose="020F0502020204030204" pitchFamily="34" charset="0"/>
                          <a:cs typeface="Arial" panose="020B0604020202020204" pitchFamily="34" charset="0"/>
                        </a:rPr>
                        <a:t> the events from the story </a:t>
                      </a:r>
                      <a:r>
                        <a:rPr lang="en-US" sz="1100" b="0" i="1" dirty="0">
                          <a:effectLst/>
                          <a:latin typeface="Arial" panose="020B0604020202020204" pitchFamily="34" charset="0"/>
                          <a:ea typeface="Calibri" panose="020F0502020204030204" pitchFamily="34" charset="0"/>
                          <a:cs typeface="Arial" panose="020B0604020202020204" pitchFamily="34" charset="0"/>
                        </a:rPr>
                        <a:t>The Very Hungry Caterpillar</a:t>
                      </a:r>
                      <a:r>
                        <a:rPr lang="en-US" sz="1100" b="0" dirty="0">
                          <a:effectLst/>
                          <a:latin typeface="Arial" panose="020B0604020202020204" pitchFamily="34" charset="0"/>
                          <a:ea typeface="Calibri" panose="020F0502020204030204" pitchFamily="34" charset="0"/>
                          <a:cs typeface="Arial" panose="020B0604020202020204" pitchFamily="34" charset="0"/>
                        </a:rPr>
                        <a: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identifies the main points after listening to the story </a:t>
                      </a:r>
                      <a:r>
                        <a:rPr lang="en-US" sz="1100" b="0" i="1" dirty="0">
                          <a:effectLst/>
                          <a:latin typeface="Arial" panose="020B0604020202020204" pitchFamily="34" charset="0"/>
                          <a:ea typeface="Calibri" panose="020F0502020204030204" pitchFamily="34" charset="0"/>
                          <a:cs typeface="Arial" panose="020B0604020202020204" pitchFamily="34" charset="0"/>
                        </a:rPr>
                        <a:t>The Cat in the Hat.</a:t>
                      </a:r>
                    </a:p>
                  </a:txBody>
                  <a:tcPr marL="76200" marR="76200" marT="76200" marB="76200">
                    <a:solidFill>
                      <a:schemeClr val="bg1"/>
                    </a:solidFill>
                  </a:tcPr>
                </a:tc>
                <a:extLst>
                  <a:ext uri="{0D108BD9-81ED-4DB2-BD59-A6C34878D82A}">
                    <a16:rowId xmlns:a16="http://schemas.microsoft.com/office/drawing/2014/main" val="10000"/>
                  </a:ext>
                </a:extLst>
              </a:tr>
              <a:tr h="173740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During a read-aloud</a:t>
                      </a:r>
                      <a:r>
                        <a:rPr lang="en-US" sz="1100" b="0" baseline="0" dirty="0">
                          <a:effectLst/>
                          <a:latin typeface="Arial" panose="020B0604020202020204" pitchFamily="34" charset="0"/>
                          <a:ea typeface="Calibri" panose="020F0502020204030204" pitchFamily="34" charset="0"/>
                          <a:cs typeface="Arial" panose="020B0604020202020204" pitchFamily="34" charset="0"/>
                        </a:rPr>
                        <a:t> of </a:t>
                      </a:r>
                      <a:r>
                        <a:rPr lang="en-US" sz="1100" b="0" i="0" u="none" strike="noStrike" dirty="0">
                          <a:solidFill>
                            <a:srgbClr val="000000"/>
                          </a:solidFill>
                          <a:effectLst/>
                          <a:latin typeface="Arial" panose="020B0604020202020204" pitchFamily="34" charset="0"/>
                          <a:cs typeface="Arial" panose="020B0604020202020204" pitchFamily="34" charset="0"/>
                        </a:rPr>
                        <a:t>a simplified version of </a:t>
                      </a:r>
                      <a:r>
                        <a:rPr lang="en-US" sz="1100" b="0" i="1" u="none" strike="noStrike" dirty="0">
                          <a:solidFill>
                            <a:srgbClr val="000000"/>
                          </a:solidFill>
                          <a:effectLst/>
                          <a:latin typeface="Arial" panose="020B0604020202020204" pitchFamily="34" charset="0"/>
                          <a:cs typeface="Arial" panose="020B0604020202020204" pitchFamily="34" charset="0"/>
                        </a:rPr>
                        <a:t>The Watsons Go to Birmingham -1963, </a:t>
                      </a:r>
                      <a:r>
                        <a:rPr lang="en-US" sz="1100" b="0" i="0" u="none" strike="noStrike" dirty="0">
                          <a:solidFill>
                            <a:srgbClr val="000000"/>
                          </a:solidFill>
                          <a:effectLst/>
                          <a:latin typeface="Arial" panose="020B0604020202020204" pitchFamily="34" charset="0"/>
                          <a:cs typeface="Arial" panose="020B0604020202020204" pitchFamily="34" charset="0"/>
                        </a:rPr>
                        <a:t>s</a:t>
                      </a:r>
                      <a:r>
                        <a:rPr lang="en-US" sz="1100" b="0" dirty="0">
                          <a:effectLst/>
                          <a:latin typeface="Arial" panose="020B0604020202020204" pitchFamily="34" charset="0"/>
                          <a:ea typeface="Calibri" panose="020F0502020204030204" pitchFamily="34" charset="0"/>
                          <a:cs typeface="Arial" panose="020B0604020202020204" pitchFamily="34" charset="0"/>
                        </a:rPr>
                        <a:t>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i="0" u="none" strike="noStrike" baseline="0" dirty="0">
                          <a:solidFill>
                            <a:srgbClr val="000000"/>
                          </a:solidFill>
                          <a:effectLst/>
                          <a:latin typeface="Arial" panose="020B0604020202020204" pitchFamily="34" charset="0"/>
                          <a:ea typeface="+mn-ea"/>
                          <a:cs typeface="Arial" panose="020B0604020202020204" pitchFamily="34" charset="0"/>
                        </a:rPr>
                        <a:t>looks</a:t>
                      </a:r>
                      <a:r>
                        <a:rPr lang="en-US" sz="1100" b="0" i="0" u="none" strike="noStrike" dirty="0">
                          <a:solidFill>
                            <a:srgbClr val="000000"/>
                          </a:solidFill>
                          <a:effectLst/>
                          <a:latin typeface="Arial" panose="020B0604020202020204" pitchFamily="34" charset="0"/>
                          <a:cs typeface="Arial" panose="020B0604020202020204" pitchFamily="34" charset="0"/>
                        </a:rPr>
                        <a:t> toward</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teacher while</a:t>
                      </a:r>
                      <a:r>
                        <a:rPr lang="en-US" sz="1100" b="0" i="0" u="none" strike="noStrike" baseline="0" dirty="0">
                          <a:solidFill>
                            <a:srgbClr val="000000"/>
                          </a:solidFill>
                          <a:effectLst/>
                          <a:latin typeface="Arial" panose="020B0604020202020204" pitchFamily="34" charset="0"/>
                          <a:cs typeface="Arial" panose="020B0604020202020204" pitchFamily="34" charset="0"/>
                        </a:rPr>
                        <a:t> teacher reads, </a:t>
                      </a:r>
                      <a:r>
                        <a:rPr lang="en-US" sz="1100" b="0" i="0" u="none" strike="noStrike" dirty="0">
                          <a:solidFill>
                            <a:srgbClr val="000000"/>
                          </a:solidFill>
                          <a:effectLst/>
                          <a:latin typeface="Arial" panose="020B0604020202020204" pitchFamily="34" charset="0"/>
                          <a:cs typeface="Arial" panose="020B0604020202020204" pitchFamily="34" charset="0"/>
                        </a:rPr>
                        <a:t>“First Byron kisses the mirror,</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then his lips get stuck.”</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points to the picture of Byron’s lips sticking to the mirror after teacher asks, “First Byron kisses the mirror, then what happens?”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places pictures of Byron kissing the mirror, Byron with his lips stuck to the mirror, and Dad pulling him off the mirror in sequential order.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places teacher-made cards with the phrases</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“Byron kisses the mirror,” “Byron gets his lips stuck to the mirror,” and “Dad pulls him off the mirror” in the correct order.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identifies the main points after listening to the </a:t>
                      </a:r>
                      <a:r>
                        <a:rPr lang="en-US" sz="1100" b="0" i="1" dirty="0">
                          <a:effectLst/>
                          <a:latin typeface="Arial" panose="020B0604020202020204" pitchFamily="34" charset="0"/>
                          <a:ea typeface="Calibri" panose="020F0502020204030204" pitchFamily="34" charset="0"/>
                          <a:cs typeface="Arial" panose="020B0604020202020204" pitchFamily="34" charset="0"/>
                        </a:rPr>
                        <a:t>story The Watsons Go to Birmingham – 1963</a:t>
                      </a:r>
                      <a:r>
                        <a:rPr lang="en-US" sz="1100" b="0" dirty="0">
                          <a:effectLst/>
                          <a:latin typeface="Arial" panose="020B0604020202020204" pitchFamily="34" charset="0"/>
                          <a:ea typeface="Calibri" panose="020F0502020204030204" pitchFamily="34" charset="0"/>
                          <a:cs typeface="Arial" panose="020B0604020202020204" pitchFamily="34" charset="0"/>
                        </a:rPr>
                        <a:t>.</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17</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80062258"/>
      </p:ext>
    </p:extLst>
  </p:cSld>
  <p:clrMapOvr>
    <a:masterClrMapping/>
  </p:clrMapOvr>
  <mc:AlternateContent xmlns:mc="http://schemas.openxmlformats.org/markup-compatibility/2006" xmlns:p14="http://schemas.microsoft.com/office/powerpoint/2010/main">
    <mc:Choice Requires="p14">
      <p:transition spd="med" p14:dur="700" advClick="0" advTm="9300">
        <p:fade/>
      </p:transition>
    </mc:Choice>
    <mc:Fallback xmlns="">
      <p:transition spd="med" advClick="0" advTm="93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65426" y="175481"/>
            <a:ext cx="10548364" cy="914400"/>
          </a:xfrm>
        </p:spPr>
        <p:txBody>
          <a:bodyPr>
            <a:normAutofit/>
          </a:bodyPr>
          <a:lstStyle/>
          <a:p>
            <a:pPr>
              <a:defRPr/>
            </a:pPr>
            <a:r>
              <a:rPr lang="en-US" sz="2800" dirty="0">
                <a:solidFill>
                  <a:srgbClr val="2F5CAC"/>
                </a:solidFill>
              </a:rPr>
              <a:t>Observable Behavior L10. Responding to Questions </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10;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056252" y="1136144"/>
            <a:ext cx="9048750" cy="2390775"/>
          </a:xfrm>
          <a:prstGeom prst="rect">
            <a:avLst/>
          </a:prstGeom>
        </p:spPr>
      </p:pic>
      <p:graphicFrame>
        <p:nvGraphicFramePr>
          <p:cNvPr id="7" name="Table 6" descr="Image of classroom example L10; an accessible version of the classroom examples is available on the TELPAS Alternate webpage of the TEA website at&#10;https://tea.texas.gov/student.assessment/telpasalt/#Alt" title="Classroom example"/>
          <p:cNvGraphicFramePr>
            <a:graphicFrameLocks noGrp="1"/>
          </p:cNvGraphicFramePr>
          <p:nvPr/>
        </p:nvGraphicFramePr>
        <p:xfrm>
          <a:off x="1230487" y="3573182"/>
          <a:ext cx="9775362" cy="2888615"/>
        </p:xfrm>
        <a:graphic>
          <a:graphicData uri="http://schemas.openxmlformats.org/drawingml/2006/table">
            <a:tbl>
              <a:tblPr firstRow="1" bandRow="1">
                <a:tableStyleId>{D7AC3CCA-C797-4891-BE02-D94E43425B78}</a:tableStyleId>
              </a:tblPr>
              <a:tblGrid>
                <a:gridCol w="1270038">
                  <a:extLst>
                    <a:ext uri="{9D8B030D-6E8A-4147-A177-3AD203B41FA5}">
                      <a16:colId xmlns:a16="http://schemas.microsoft.com/office/drawing/2014/main" val="20000"/>
                    </a:ext>
                  </a:extLst>
                </a:gridCol>
                <a:gridCol w="1661648">
                  <a:extLst>
                    <a:ext uri="{9D8B030D-6E8A-4147-A177-3AD203B41FA5}">
                      <a16:colId xmlns:a16="http://schemas.microsoft.com/office/drawing/2014/main" val="20001"/>
                    </a:ext>
                  </a:extLst>
                </a:gridCol>
                <a:gridCol w="1709816">
                  <a:extLst>
                    <a:ext uri="{9D8B030D-6E8A-4147-A177-3AD203B41FA5}">
                      <a16:colId xmlns:a16="http://schemas.microsoft.com/office/drawing/2014/main" val="20002"/>
                    </a:ext>
                  </a:extLst>
                </a:gridCol>
                <a:gridCol w="1751682">
                  <a:extLst>
                    <a:ext uri="{9D8B030D-6E8A-4147-A177-3AD203B41FA5}">
                      <a16:colId xmlns:a16="http://schemas.microsoft.com/office/drawing/2014/main" val="20003"/>
                    </a:ext>
                  </a:extLst>
                </a:gridCol>
                <a:gridCol w="1685581">
                  <a:extLst>
                    <a:ext uri="{9D8B030D-6E8A-4147-A177-3AD203B41FA5}">
                      <a16:colId xmlns:a16="http://schemas.microsoft.com/office/drawing/2014/main" val="20004"/>
                    </a:ext>
                  </a:extLst>
                </a:gridCol>
                <a:gridCol w="1696597">
                  <a:extLst>
                    <a:ext uri="{9D8B030D-6E8A-4147-A177-3AD203B41FA5}">
                      <a16:colId xmlns:a16="http://schemas.microsoft.com/office/drawing/2014/main" val="20005"/>
                    </a:ext>
                  </a:extLst>
                </a:gridCol>
              </a:tblGrid>
              <a:tr h="1269925">
                <a:tc>
                  <a:txBody>
                    <a:bodyPr/>
                    <a:lstStyle/>
                    <a:p>
                      <a:r>
                        <a:rPr lang="en-US" sz="1700"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gazes at the pencil when asked, “Where is the pencil?”</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when asked, “Which one is blue?”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grabs a word/picture card of a pencil when asked, “What do you use to write your name?”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the correct mode of transportation when asked, “How do you get to school?”</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verbally responds to the questions, “What time do you wake up,” “What time do you get to school,”</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and “What time do you eat lunch?”</a:t>
                      </a: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kern="1200" dirty="0">
                          <a:solidFill>
                            <a:schemeClr val="dk1"/>
                          </a:solidFill>
                          <a:effectLst/>
                          <a:latin typeface="Arial" panose="020B0604020202020204" pitchFamily="34" charset="0"/>
                          <a:ea typeface="+mn-ea"/>
                          <a:cs typeface="Arial" panose="020B0604020202020204" pitchFamily="34" charset="0"/>
                        </a:rPr>
                        <a:t>looks at the speaker when asked, “What is your name?”</a:t>
                      </a:r>
                    </a:p>
                    <a:p>
                      <a:pPr fontAlgn="t"/>
                      <a:br>
                        <a:rPr lang="en-US" sz="1100" b="0" dirty="0">
                          <a:effectLst/>
                          <a:latin typeface="Arial" panose="020B0604020202020204" pitchFamily="34" charset="0"/>
                          <a:cs typeface="Arial" panose="020B0604020202020204" pitchFamily="34" charset="0"/>
                        </a:rPr>
                      </a:br>
                      <a:br>
                        <a:rPr lang="en-US" sz="1100" b="0" dirty="0">
                          <a:effectLst/>
                          <a:latin typeface="Arial" panose="020B0604020202020204" pitchFamily="34" charset="0"/>
                          <a:cs typeface="Arial" panose="020B0604020202020204" pitchFamily="34" charset="0"/>
                        </a:rPr>
                      </a:br>
                      <a:br>
                        <a:rPr lang="en-US" sz="1100" b="0" dirty="0">
                          <a:effectLst/>
                          <a:latin typeface="Arial" panose="020B0604020202020204" pitchFamily="34" charset="0"/>
                          <a:cs typeface="Arial" panose="020B0604020202020204" pitchFamily="34" charset="0"/>
                        </a:rPr>
                      </a:br>
                      <a:br>
                        <a:rPr lang="en-US" sz="1100" b="0" dirty="0">
                          <a:effectLst/>
                          <a:latin typeface="Arial" panose="020B0604020202020204" pitchFamily="34" charset="0"/>
                          <a:cs typeface="Arial" panose="020B0604020202020204" pitchFamily="34" charset="0"/>
                        </a:rPr>
                      </a:b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When asked, </a:t>
                      </a:r>
                      <a:r>
                        <a:rPr lang="en-US" sz="1100" b="0" i="0" u="none" strike="noStrike" dirty="0">
                          <a:solidFill>
                            <a:srgbClr val="000000"/>
                          </a:solidFill>
                          <a:effectLst/>
                          <a:latin typeface="Arial" panose="020B0604020202020204" pitchFamily="34" charset="0"/>
                          <a:cs typeface="Arial" panose="020B0604020202020204" pitchFamily="34" charset="0"/>
                        </a:rPr>
                        <a:t>“What city do you live in?“ and presented with a picture representing his/her city,</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student gives a partial answer. (Ex:</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“Antonio” for “San Antonio.”)</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When asked, </a:t>
                      </a:r>
                      <a:r>
                        <a:rPr lang="en-US" sz="1100" b="0" i="0" u="none" strike="noStrike" dirty="0">
                          <a:solidFill>
                            <a:srgbClr val="000000"/>
                          </a:solidFill>
                          <a:effectLst/>
                          <a:latin typeface="Arial" panose="020B0604020202020204" pitchFamily="34" charset="0"/>
                          <a:cs typeface="Arial" panose="020B0604020202020204" pitchFamily="34" charset="0"/>
                        </a:rPr>
                        <a:t>“What city do you live in?” and presented with a picture representing his/her city,</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baseline="0" dirty="0">
                          <a:solidFill>
                            <a:schemeClr val="dk1"/>
                          </a:solidFill>
                          <a:effectLst/>
                          <a:latin typeface="Arial" panose="020B0604020202020204" pitchFamily="34" charset="0"/>
                          <a:cs typeface="Arial" panose="020B0604020202020204" pitchFamily="34" charset="0"/>
                        </a:rPr>
                        <a:t>s</a:t>
                      </a:r>
                      <a:r>
                        <a:rPr lang="en-US" sz="1100" b="0" dirty="0">
                          <a:effectLst/>
                          <a:latin typeface="Arial" panose="020B0604020202020204" pitchFamily="34" charset="0"/>
                          <a:ea typeface="Calibri" panose="020F0502020204030204" pitchFamily="34" charset="0"/>
                          <a:cs typeface="Arial" panose="020B0604020202020204" pitchFamily="34" charset="0"/>
                        </a:rPr>
                        <a:t>tudent verbalizes a correct response.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When asked,</a:t>
                      </a:r>
                      <a:r>
                        <a:rPr lang="en-US" sz="1100" b="0" baseline="0" dirty="0">
                          <a:effectLst/>
                          <a:latin typeface="Arial" panose="020B0604020202020204" pitchFamily="34" charset="0"/>
                          <a:ea typeface="Calibri" panose="020F0502020204030204" pitchFamily="34" charset="0"/>
                          <a:cs typeface="Arial" panose="020B0604020202020204" pitchFamily="34" charset="0"/>
                        </a:rPr>
                        <a:t> “What state do you live in?” s</a:t>
                      </a:r>
                      <a:r>
                        <a:rPr lang="en-US" sz="1100" b="0" dirty="0">
                          <a:effectLst/>
                          <a:latin typeface="Arial" panose="020B0604020202020204" pitchFamily="34" charset="0"/>
                          <a:ea typeface="Calibri" panose="020F0502020204030204" pitchFamily="34" charset="0"/>
                          <a:cs typeface="Arial" panose="020B0604020202020204" pitchFamily="34" charset="0"/>
                        </a:rPr>
                        <a:t>tudent grabs a representation of the state of Texas</a:t>
                      </a:r>
                      <a:r>
                        <a:rPr lang="en-US" sz="1100" b="0" baseline="0" dirty="0">
                          <a:effectLst/>
                          <a:latin typeface="Arial" panose="020B0604020202020204" pitchFamily="34" charset="0"/>
                          <a:ea typeface="Calibri" panose="020F0502020204030204" pitchFamily="34" charset="0"/>
                          <a:cs typeface="Arial" panose="020B0604020202020204" pitchFamily="34" charset="0"/>
                        </a:rPr>
                        <a:t> when given three choices.</a:t>
                      </a: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verbally answers when asked, “What city, state and country do you live in?”</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18</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2162854047"/>
      </p:ext>
    </p:extLst>
  </p:cSld>
  <p:clrMapOvr>
    <a:masterClrMapping/>
  </p:clrMapOvr>
  <mc:AlternateContent xmlns:mc="http://schemas.openxmlformats.org/markup-compatibility/2006" xmlns:p14="http://schemas.microsoft.com/office/powerpoint/2010/main">
    <mc:Choice Requires="p14">
      <p:transition spd="med" p14:dur="700" advClick="0" advTm="9300">
        <p:fade/>
      </p:transition>
    </mc:Choice>
    <mc:Fallback xmlns="">
      <p:transition spd="med" advClick="0" advTm="93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E049D82-29BD-4E12-93FE-AA91B06A2EBB}"/>
              </a:ext>
            </a:extLst>
          </p:cNvPr>
          <p:cNvSpPr txBox="1">
            <a:spLocks noGrp="1"/>
          </p:cNvSpPr>
          <p:nvPr>
            <p:ph type="title" idx="4294967295"/>
          </p:nvPr>
        </p:nvSpPr>
        <p:spPr>
          <a:xfrm>
            <a:off x="1765426" y="175481"/>
            <a:ext cx="10548364"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F5CAC"/>
                </a:solidFill>
                <a:effectLst/>
                <a:uLnTx/>
                <a:uFillTx/>
                <a:latin typeface="Open Sans Semibold"/>
                <a:ea typeface="+mj-ea"/>
                <a:cs typeface="+mj-cs"/>
              </a:rPr>
              <a:t>Additional Classroom Examples</a:t>
            </a:r>
          </a:p>
        </p:txBody>
      </p:sp>
      <p:sp>
        <p:nvSpPr>
          <p:cNvPr id="5" name="Content Placeholder 2">
            <a:extLst>
              <a:ext uri="{FF2B5EF4-FFF2-40B4-BE49-F238E27FC236}">
                <a16:creationId xmlns:a16="http://schemas.microsoft.com/office/drawing/2014/main" id="{5B01B8D5-5379-4204-9C82-E6A118960EA7}"/>
              </a:ext>
            </a:extLst>
          </p:cNvPr>
          <p:cNvSpPr txBox="1">
            <a:spLocks/>
          </p:cNvSpPr>
          <p:nvPr/>
        </p:nvSpPr>
        <p:spPr>
          <a:xfrm>
            <a:off x="683012" y="1698827"/>
            <a:ext cx="10825976" cy="49836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Bef>
                <a:spcPts val="600"/>
              </a:spcBef>
              <a:spcAft>
                <a:spcPts val="6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Additional classroom examples were created for some of the Observable Behaviors.</a:t>
            </a:r>
          </a:p>
          <a:p>
            <a:pPr>
              <a:lnSpc>
                <a:spcPts val="3000"/>
              </a:lnSpc>
              <a:spcBef>
                <a:spcPts val="600"/>
              </a:spcBef>
              <a:spcAft>
                <a:spcPts val="6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The </a:t>
            </a:r>
            <a:r>
              <a:rPr lang="en-US" sz="2400" b="1" i="1" dirty="0">
                <a:latin typeface="Open Sans Semibold" panose="020B0706030804020204" pitchFamily="34" charset="0"/>
                <a:ea typeface="Open Sans Semibold" panose="020B0706030804020204" pitchFamily="34" charset="0"/>
                <a:cs typeface="Open Sans Semibold" panose="020B0706030804020204" pitchFamily="34" charset="0"/>
              </a:rPr>
              <a:t>TELPAS Alternate Observable Behaviors and Classroom Examples (Accessible) </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PDF, which includes the additional classroom examples, can be found on the </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TELPAS Alternate Resources</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 webpage. </a:t>
            </a:r>
          </a:p>
          <a:p>
            <a:pPr>
              <a:lnSpc>
                <a:spcPts val="3000"/>
              </a:lnSpc>
              <a:spcBef>
                <a:spcPts val="600"/>
              </a:spcBef>
              <a:spcAft>
                <a:spcPts val="600"/>
              </a:spcAft>
            </a:pPr>
            <a:endParaRPr lang="en-US" b="1" dirty="0">
              <a:latin typeface="Open Sans"/>
            </a:endParaRPr>
          </a:p>
        </p:txBody>
      </p:sp>
      <p:sp>
        <p:nvSpPr>
          <p:cNvPr id="2" name="Footer Placeholder 1">
            <a:extLst>
              <a:ext uri="{FF2B5EF4-FFF2-40B4-BE49-F238E27FC236}">
                <a16:creationId xmlns:a16="http://schemas.microsoft.com/office/drawing/2014/main" id="{9482BF6B-0116-4D5C-9D54-1A87EE32BDBF}"/>
              </a:ext>
            </a:extLst>
          </p:cNvPr>
          <p:cNvSpPr>
            <a:spLocks noGrp="1"/>
          </p:cNvSpPr>
          <p:nvPr>
            <p:ph type="ftr" sz="quarter" idx="11"/>
          </p:nvPr>
        </p:nvSpPr>
        <p:spPr/>
        <p:txBody>
          <a:bodyPr/>
          <a:lstStyle/>
          <a:p>
            <a:r>
              <a:rPr lang="en-US" dirty="0"/>
              <a:t>Student Assessment Division </a:t>
            </a:r>
          </a:p>
        </p:txBody>
      </p:sp>
      <p:sp>
        <p:nvSpPr>
          <p:cNvPr id="3" name="Slide Number Placeholder 2">
            <a:extLst>
              <a:ext uri="{FF2B5EF4-FFF2-40B4-BE49-F238E27FC236}">
                <a16:creationId xmlns:a16="http://schemas.microsoft.com/office/drawing/2014/main" id="{29A7758D-FC11-4EEF-A6CA-AC3241927F66}"/>
              </a:ext>
            </a:extLst>
          </p:cNvPr>
          <p:cNvSpPr>
            <a:spLocks noGrp="1"/>
          </p:cNvSpPr>
          <p:nvPr>
            <p:ph type="sldNum" sz="quarter" idx="12"/>
          </p:nvPr>
        </p:nvSpPr>
        <p:spPr/>
        <p:txBody>
          <a:bodyPr/>
          <a:lstStyle/>
          <a:p>
            <a:fld id="{0088AB57-2DBE-44A3-AE96-942C49E954BF}" type="slidenum">
              <a:rPr lang="en-US" smtClean="0"/>
              <a:t>19</a:t>
            </a:fld>
            <a:endParaRPr lang="en-US"/>
          </a:p>
        </p:txBody>
      </p:sp>
    </p:spTree>
    <p:custDataLst>
      <p:tags r:id="rId1"/>
    </p:custDataLst>
    <p:extLst>
      <p:ext uri="{BB962C8B-B14F-4D97-AF65-F5344CB8AC3E}">
        <p14:creationId xmlns:p14="http://schemas.microsoft.com/office/powerpoint/2010/main" val="834343299"/>
      </p:ext>
    </p:extLst>
  </p:cSld>
  <p:clrMapOvr>
    <a:masterClrMapping/>
  </p:clrMapOvr>
  <mc:AlternateContent xmlns:mc="http://schemas.openxmlformats.org/markup-compatibility/2006" xmlns:p14="http://schemas.microsoft.com/office/powerpoint/2010/main">
    <mc:Choice Requires="p14">
      <p:transition spd="med" p14:dur="700" advClick="0" advTm="20843">
        <p:fade/>
      </p:transition>
    </mc:Choice>
    <mc:Fallback xmlns="">
      <p:transition spd="med" advClick="0" advTm="20843">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Purpose of this TELPAS Alternate Training</a:t>
            </a:r>
          </a:p>
        </p:txBody>
      </p:sp>
      <p:sp>
        <p:nvSpPr>
          <p:cNvPr id="3" name="Content Placeholder 2"/>
          <p:cNvSpPr>
            <a:spLocks noGrp="1"/>
          </p:cNvSpPr>
          <p:nvPr>
            <p:ph idx="13"/>
          </p:nvPr>
        </p:nvSpPr>
        <p:spPr>
          <a:xfrm>
            <a:off x="373806" y="1416842"/>
            <a:ext cx="6832212" cy="4915719"/>
          </a:xfrm>
        </p:spPr>
        <p:txBody>
          <a:bodyPr>
            <a:noAutofit/>
          </a:bodyPr>
          <a:lstStyle/>
          <a:p>
            <a:pPr>
              <a:lnSpc>
                <a:spcPct val="100000"/>
              </a:lnSpc>
              <a:spcBef>
                <a:spcPts val="0"/>
              </a:spcBef>
              <a:spcAft>
                <a:spcPts val="600"/>
              </a:spcAft>
              <a:buClr>
                <a:schemeClr val="accent2"/>
              </a:buClr>
              <a:buFont typeface="Wingdings" panose="05000000000000000000" pitchFamily="2" charset="2"/>
              <a:buChar cha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Intended for classroom teachers who will be administering TELPAS Alternate during the testing window</a:t>
            </a:r>
          </a:p>
          <a:p>
            <a:pPr marL="519113" lvl="1" indent="-287338">
              <a:lnSpc>
                <a:spcPct val="100000"/>
              </a:lnSpc>
              <a:spcBef>
                <a:spcPts val="0"/>
              </a:spcBef>
              <a:spcAft>
                <a:spcPts val="600"/>
              </a:spcAft>
              <a:buClr>
                <a:srgbClr val="0070C0"/>
              </a:buClr>
              <a:buFont typeface="Arial" panose="020B0604020202020204" pitchFamily="34" charset="0"/>
              <a:buChar cha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Can be used by others (e.g., test coordinators, administrators, parents) as needed in order to clarify different aspects of this testing program</a:t>
            </a:r>
          </a:p>
          <a:p>
            <a:pPr>
              <a:lnSpc>
                <a:spcPct val="100000"/>
              </a:lnSpc>
              <a:spcBef>
                <a:spcPts val="0"/>
              </a:spcBef>
              <a:spcAft>
                <a:spcPts val="600"/>
              </a:spcAft>
              <a:buClr>
                <a:schemeClr val="accent2"/>
              </a:buClr>
              <a:buFont typeface="Wingdings" panose="05000000000000000000" pitchFamily="2" charset="2"/>
              <a:buChar char="§"/>
            </a:pP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00000"/>
              </a:lnSpc>
              <a:spcBef>
                <a:spcPts val="0"/>
              </a:spcBef>
              <a:buClr>
                <a:schemeClr val="accent2"/>
              </a:buClr>
              <a:buFont typeface="Wingdings" panose="05000000000000000000" pitchFamily="2" charset="2"/>
              <a:buChar cha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Explains the Alternate Proficiency Level Descriptors and Observable Behaviors for Listening</a:t>
            </a:r>
          </a:p>
          <a:p>
            <a:pPr>
              <a:lnSpc>
                <a:spcPct val="100000"/>
              </a:lnSpc>
              <a:spcBef>
                <a:spcPts val="0"/>
              </a:spcBef>
              <a:spcAft>
                <a:spcPts val="600"/>
              </a:spcAft>
              <a:buClr>
                <a:schemeClr val="accent2"/>
              </a:buClr>
              <a:buFont typeface="Wingdings" panose="05000000000000000000" pitchFamily="2" charset="2"/>
              <a:buChar char="§"/>
            </a:pP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00000"/>
              </a:lnSpc>
              <a:spcBef>
                <a:spcPts val="0"/>
              </a:spcBef>
              <a:buClr>
                <a:schemeClr val="accent2"/>
              </a:buClr>
              <a:buFont typeface="Wingdings" panose="05000000000000000000" pitchFamily="2" charset="2"/>
              <a:buChar cha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Provides classroom examples of the Listening Observable Behaviors</a:t>
            </a:r>
          </a:p>
          <a:p>
            <a:pPr>
              <a:lnSpc>
                <a:spcPct val="100000"/>
              </a:lnSpc>
              <a:spcBef>
                <a:spcPts val="0"/>
              </a:spcBef>
              <a:spcAft>
                <a:spcPts val="600"/>
              </a:spcAft>
              <a:buClr>
                <a:schemeClr val="accent2"/>
              </a:buClr>
              <a:buFont typeface="Wingdings" panose="05000000000000000000" pitchFamily="2" charset="2"/>
              <a:buChar char="§"/>
            </a:pP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00000"/>
              </a:lnSpc>
              <a:spcBef>
                <a:spcPts val="0"/>
              </a:spcBef>
              <a:spcAft>
                <a:spcPts val="600"/>
              </a:spcAft>
              <a:buClr>
                <a:schemeClr val="accent2"/>
              </a:buClr>
              <a:buFont typeface="Wingdings" panose="05000000000000000000" pitchFamily="2" charset="2"/>
              <a:buChar cha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Describes ways to make the Listening Observable Behaviors more accessible for students</a:t>
            </a:r>
          </a:p>
        </p:txBody>
      </p:sp>
      <p:pic>
        <p:nvPicPr>
          <p:cNvPr id="7" name="Content Placeholder 6" descr="Picture of a boy sitting at his desk next to a teacher who is showing him a picture card" title="photograp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374" y="1684264"/>
            <a:ext cx="4612116" cy="3802136"/>
          </a:xfrm>
          <a:prstGeom prst="rect">
            <a:avLst/>
          </a:prstGeom>
        </p:spPr>
      </p:pic>
      <p:sp>
        <p:nvSpPr>
          <p:cNvPr id="4" name="Footer Placeholder 3">
            <a:extLst>
              <a:ext uri="{FF2B5EF4-FFF2-40B4-BE49-F238E27FC236}">
                <a16:creationId xmlns:a16="http://schemas.microsoft.com/office/drawing/2014/main" id="{D4EEFA20-C7D9-45EB-94CA-7A2A497FBF65}"/>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27171679-A974-4399-90A7-22E2427829BA}"/>
              </a:ext>
            </a:extLst>
          </p:cNvPr>
          <p:cNvSpPr>
            <a:spLocks noGrp="1"/>
          </p:cNvSpPr>
          <p:nvPr>
            <p:ph type="sldNum" sz="quarter" idx="12"/>
          </p:nvPr>
        </p:nvSpPr>
        <p:spPr/>
        <p:txBody>
          <a:bodyPr/>
          <a:lstStyle/>
          <a:p>
            <a:fld id="{0088AB57-2DBE-44A3-AE96-942C49E954BF}" type="slidenum">
              <a:rPr lang="en-US" smtClean="0"/>
              <a:t>2</a:t>
            </a:fld>
            <a:endParaRPr lang="en-US" dirty="0"/>
          </a:p>
        </p:txBody>
      </p:sp>
    </p:spTree>
    <p:custDataLst>
      <p:tags r:id="rId1"/>
    </p:custDataLst>
    <p:extLst>
      <p:ext uri="{BB962C8B-B14F-4D97-AF65-F5344CB8AC3E}">
        <p14:creationId xmlns:p14="http://schemas.microsoft.com/office/powerpoint/2010/main" val="4220885333"/>
      </p:ext>
    </p:extLst>
  </p:cSld>
  <p:clrMapOvr>
    <a:masterClrMapping/>
  </p:clrMapOvr>
  <mc:AlternateContent xmlns:mc="http://schemas.openxmlformats.org/markup-compatibility/2006" xmlns:p14="http://schemas.microsoft.com/office/powerpoint/2010/main">
    <mc:Choice Requires="p14">
      <p:transition spd="med" p14:dur="700" advClick="0" advTm="27718">
        <p:fade/>
      </p:transition>
    </mc:Choice>
    <mc:Fallback xmlns="">
      <p:transition spd="med" advClick="0" advTm="27718">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10228900" cy="890145"/>
          </a:xfrm>
        </p:spPr>
        <p:txBody>
          <a:bodyPr>
            <a:noAutofit/>
          </a:bodyPr>
          <a:lstStyle/>
          <a:p>
            <a:r>
              <a:rPr lang="en-US" dirty="0">
                <a:solidFill>
                  <a:srgbClr val="2F5CAC"/>
                </a:solidFill>
              </a:rPr>
              <a:t>How to Determine Student Proficiency for Each Observable Behavior</a:t>
            </a:r>
          </a:p>
        </p:txBody>
      </p:sp>
      <p:sp>
        <p:nvSpPr>
          <p:cNvPr id="3" name="Content Placeholder 2"/>
          <p:cNvSpPr>
            <a:spLocks noGrp="1"/>
          </p:cNvSpPr>
          <p:nvPr>
            <p:ph idx="13"/>
          </p:nvPr>
        </p:nvSpPr>
        <p:spPr>
          <a:xfrm>
            <a:off x="895804" y="1379853"/>
            <a:ext cx="10076056" cy="2770805"/>
          </a:xfrm>
        </p:spPr>
        <p:txBody>
          <a:bodyPr>
            <a:normAutofit/>
          </a:bodyPr>
          <a:lstStyle/>
          <a:p>
            <a:pPr marL="457200" indent="-457200">
              <a:spcBef>
                <a:spcPts val="0"/>
              </a:spcBef>
              <a:spcAft>
                <a:spcPts val="800"/>
              </a:spcAft>
              <a:buFont typeface="+mj-lt"/>
              <a:buAutoNum type="arabicPeriod"/>
            </a:pPr>
            <a:r>
              <a:rPr lang="en-US" altLang="en-US" sz="22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should consider only one Observable Behavior at a time.</a:t>
            </a:r>
          </a:p>
          <a:p>
            <a:pPr marL="457200" indent="-457200">
              <a:spcAft>
                <a:spcPts val="800"/>
              </a:spcAft>
              <a:buFont typeface="+mj-lt"/>
              <a:buAutoNum type="arabicPeriod"/>
            </a:pPr>
            <a:r>
              <a:rPr lang="en-US" altLang="en-US" sz="22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will read the skill and think about recent opportunities the student has had to practice that skill. Then test administrators will read the five descriptions of student performance for the Observable Behavior and use their current knowledge and observations of the student’s English language skills to make individual holistic judgments.</a:t>
            </a:r>
            <a:endParaRPr lang="en-US" sz="2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7" name="Picture 6" descr="Image of Observable Behavior L3; an accessible version of the Observable Behaviaors is available on the TELPAS Alternate webpage of the TEA website at&#10;https://tea.texas.gov/student.assessment/telpasalt/#Alt" title="Observable Behavio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804" y="4150657"/>
            <a:ext cx="9975877" cy="2106707"/>
          </a:xfrm>
          <a:prstGeom prst="rect">
            <a:avLst/>
          </a:prstGeom>
        </p:spPr>
      </p:pic>
      <p:sp>
        <p:nvSpPr>
          <p:cNvPr id="5" name="Footer Placeholder 4">
            <a:extLst>
              <a:ext uri="{FF2B5EF4-FFF2-40B4-BE49-F238E27FC236}">
                <a16:creationId xmlns:a16="http://schemas.microsoft.com/office/drawing/2014/main" id="{11CD0B65-125F-47A5-A5B7-513339AFE793}"/>
              </a:ext>
            </a:extLst>
          </p:cNvPr>
          <p:cNvSpPr>
            <a:spLocks noGrp="1"/>
          </p:cNvSpPr>
          <p:nvPr>
            <p:ph type="ftr" sz="quarter" idx="11"/>
          </p:nvPr>
        </p:nvSpPr>
        <p:spPr/>
        <p:txBody>
          <a:bodyPr/>
          <a:lstStyle/>
          <a:p>
            <a:r>
              <a:rPr lang="en-US" dirty="0"/>
              <a:t>Student Assessment Division</a:t>
            </a:r>
          </a:p>
        </p:txBody>
      </p:sp>
      <p:sp>
        <p:nvSpPr>
          <p:cNvPr id="6" name="Slide Number Placeholder 5">
            <a:extLst>
              <a:ext uri="{FF2B5EF4-FFF2-40B4-BE49-F238E27FC236}">
                <a16:creationId xmlns:a16="http://schemas.microsoft.com/office/drawing/2014/main" id="{4EE6CC0A-B88B-48F6-942B-FC65D1036179}"/>
              </a:ext>
            </a:extLst>
          </p:cNvPr>
          <p:cNvSpPr>
            <a:spLocks noGrp="1"/>
          </p:cNvSpPr>
          <p:nvPr>
            <p:ph type="sldNum" sz="quarter" idx="12"/>
          </p:nvPr>
        </p:nvSpPr>
        <p:spPr/>
        <p:txBody>
          <a:bodyPr/>
          <a:lstStyle/>
          <a:p>
            <a:fld id="{0088AB57-2DBE-44A3-AE96-942C49E954BF}" type="slidenum">
              <a:rPr lang="en-US" smtClean="0"/>
              <a:t>20</a:t>
            </a:fld>
            <a:endParaRPr lang="en-US" dirty="0"/>
          </a:p>
        </p:txBody>
      </p:sp>
    </p:spTree>
    <p:custDataLst>
      <p:tags r:id="rId1"/>
    </p:custDataLst>
    <p:extLst>
      <p:ext uri="{BB962C8B-B14F-4D97-AF65-F5344CB8AC3E}">
        <p14:creationId xmlns:p14="http://schemas.microsoft.com/office/powerpoint/2010/main" val="741373139"/>
      </p:ext>
    </p:extLst>
  </p:cSld>
  <p:clrMapOvr>
    <a:masterClrMapping/>
  </p:clrMapOvr>
  <mc:AlternateContent xmlns:mc="http://schemas.openxmlformats.org/markup-compatibility/2006" xmlns:p14="http://schemas.microsoft.com/office/powerpoint/2010/main">
    <mc:Choice Requires="p14">
      <p:transition spd="med" p14:dur="700" advClick="0" advTm="34709">
        <p:fade/>
      </p:transition>
    </mc:Choice>
    <mc:Fallback xmlns="">
      <p:transition spd="med" advClick="0" advTm="34709">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99371"/>
            <a:ext cx="9597887" cy="710206"/>
          </a:xfrm>
        </p:spPr>
        <p:txBody>
          <a:bodyPr>
            <a:noAutofit/>
          </a:bodyPr>
          <a:lstStyle/>
          <a:p>
            <a:r>
              <a:rPr lang="en-US" dirty="0">
                <a:solidFill>
                  <a:srgbClr val="2F5CAC"/>
                </a:solidFill>
              </a:rPr>
              <a:t>How to Determine Student Proficiency for Each Observable Behavior, continued</a:t>
            </a:r>
          </a:p>
        </p:txBody>
      </p:sp>
      <p:sp>
        <p:nvSpPr>
          <p:cNvPr id="3" name="Content Placeholder 2"/>
          <p:cNvSpPr>
            <a:spLocks noGrp="1"/>
          </p:cNvSpPr>
          <p:nvPr>
            <p:ph idx="13"/>
          </p:nvPr>
        </p:nvSpPr>
        <p:spPr>
          <a:xfrm>
            <a:off x="1146585" y="1515650"/>
            <a:ext cx="10207214" cy="4921621"/>
          </a:xfrm>
        </p:spPr>
        <p:txBody>
          <a:bodyPr>
            <a:normAutofit fontScale="92500"/>
          </a:bodyPr>
          <a:lstStyle/>
          <a:p>
            <a:pPr marL="514350" indent="-514350">
              <a:buAutoNum type="arabicPeriod" startAt="3"/>
            </a:pP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must consider the ability of each EB student to use English in the domain of listening in the context of skills the student is learning and practicing in a classroom setting.</a:t>
            </a:r>
          </a:p>
          <a:p>
            <a:pPr lvl="1">
              <a:buClr>
                <a:schemeClr val="accent2"/>
              </a:buClr>
            </a:pP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Think about how well the student has demonstrated the ability to understand or use English in the context of skills the student is learning.</a:t>
            </a:r>
          </a:p>
          <a:p>
            <a:pPr lvl="1">
              <a:buClr>
                <a:schemeClr val="accent2"/>
              </a:buClr>
            </a:pP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Think about how well the student is able to understand or use English when practicing these skills in a classroom setting.</a:t>
            </a:r>
          </a:p>
          <a:p>
            <a:pPr lvl="1"/>
            <a:endPar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buFont typeface="+mj-lt"/>
              <a:buAutoNum type="arabicPeriod" startAt="4"/>
            </a:pP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Select the description that closely matches the student’s performance most </a:t>
            </a:r>
            <a:r>
              <a:rPr lang="en-US" altLang="en-US" sz="2600" u="sng" dirty="0">
                <a:latin typeface="Open Sans Semibold" panose="020B0706030804020204" pitchFamily="34" charset="0"/>
                <a:ea typeface="Open Sans Semibold" panose="020B0706030804020204" pitchFamily="34" charset="0"/>
                <a:cs typeface="Open Sans Semibold" panose="020B0706030804020204" pitchFamily="34" charset="0"/>
              </a:rPr>
              <a:t>consistently</a:t>
            </a: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 </a:t>
            </a:r>
          </a:p>
          <a:p>
            <a:pPr lvl="1">
              <a:buClr>
                <a:schemeClr val="accent2"/>
              </a:buClr>
            </a:pPr>
            <a:r>
              <a:rPr lang="en-US" sz="2600" u="sng" dirty="0">
                <a:latin typeface="Open Sans Semibold" panose="020B0706030804020204" pitchFamily="34" charset="0"/>
                <a:ea typeface="Open Sans Semibold" panose="020B0706030804020204" pitchFamily="34" charset="0"/>
                <a:cs typeface="Open Sans Semibold" panose="020B0706030804020204" pitchFamily="34" charset="0"/>
              </a:rPr>
              <a:t>Consistently</a:t>
            </a: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 almost always acting, behaving, or responding in the same way</a:t>
            </a: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Footer Placeholder 3">
            <a:extLst>
              <a:ext uri="{FF2B5EF4-FFF2-40B4-BE49-F238E27FC236}">
                <a16:creationId xmlns:a16="http://schemas.microsoft.com/office/drawing/2014/main" id="{46950580-A5FA-4DFA-B716-BA42E738D6B3}"/>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B60E411E-2725-42FD-9142-8437E38C8739}"/>
              </a:ext>
            </a:extLst>
          </p:cNvPr>
          <p:cNvSpPr>
            <a:spLocks noGrp="1"/>
          </p:cNvSpPr>
          <p:nvPr>
            <p:ph type="sldNum" sz="quarter" idx="12"/>
          </p:nvPr>
        </p:nvSpPr>
        <p:spPr/>
        <p:txBody>
          <a:bodyPr/>
          <a:lstStyle/>
          <a:p>
            <a:fld id="{0088AB57-2DBE-44A3-AE96-942C49E954BF}" type="slidenum">
              <a:rPr lang="en-US" smtClean="0"/>
              <a:t>21</a:t>
            </a:fld>
            <a:endParaRPr lang="en-US" dirty="0"/>
          </a:p>
        </p:txBody>
      </p:sp>
    </p:spTree>
    <p:custDataLst>
      <p:tags r:id="rId1"/>
    </p:custDataLst>
    <p:extLst>
      <p:ext uri="{BB962C8B-B14F-4D97-AF65-F5344CB8AC3E}">
        <p14:creationId xmlns:p14="http://schemas.microsoft.com/office/powerpoint/2010/main" val="1773834693"/>
      </p:ext>
    </p:extLst>
  </p:cSld>
  <p:clrMapOvr>
    <a:masterClrMapping/>
  </p:clrMapOvr>
  <mc:AlternateContent xmlns:mc="http://schemas.openxmlformats.org/markup-compatibility/2006" xmlns:p14="http://schemas.microsoft.com/office/powerpoint/2010/main">
    <mc:Choice Requires="p14">
      <p:transition spd="med" p14:dur="700" advClick="0" advTm="50342">
        <p:fade/>
      </p:transition>
    </mc:Choice>
    <mc:Fallback xmlns="">
      <p:transition spd="med" advClick="0" advTm="50342">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8647-528F-40FD-AA2A-6AB321781B1A}"/>
              </a:ext>
            </a:extLst>
          </p:cNvPr>
          <p:cNvSpPr>
            <a:spLocks noGrp="1"/>
          </p:cNvSpPr>
          <p:nvPr>
            <p:ph type="title"/>
          </p:nvPr>
        </p:nvSpPr>
        <p:spPr/>
        <p:txBody>
          <a:bodyPr/>
          <a:lstStyle/>
          <a:p>
            <a:r>
              <a:rPr lang="en-US" dirty="0">
                <a:solidFill>
                  <a:srgbClr val="2F5CAC"/>
                </a:solidFill>
              </a:rPr>
              <a:t>On the Border</a:t>
            </a:r>
          </a:p>
        </p:txBody>
      </p:sp>
      <p:sp>
        <p:nvSpPr>
          <p:cNvPr id="5" name="Content Placeholder 4">
            <a:extLst>
              <a:ext uri="{FF2B5EF4-FFF2-40B4-BE49-F238E27FC236}">
                <a16:creationId xmlns:a16="http://schemas.microsoft.com/office/drawing/2014/main" id="{0BCCCF8D-5D8A-49F2-A9EE-BFB5BE5573B8}"/>
              </a:ext>
            </a:extLst>
          </p:cNvPr>
          <p:cNvSpPr>
            <a:spLocks noGrp="1"/>
          </p:cNvSpPr>
          <p:nvPr>
            <p:ph idx="13"/>
          </p:nvPr>
        </p:nvSpPr>
        <p:spPr>
          <a:xfrm>
            <a:off x="838199" y="1390651"/>
            <a:ext cx="10515599" cy="4177636"/>
          </a:xfrm>
        </p:spPr>
        <p:txBody>
          <a:bodyPr>
            <a:normAutofit/>
          </a:bodyPr>
          <a:lstStyle/>
          <a:p>
            <a:pPr>
              <a:spcAft>
                <a:spcPts val="600"/>
              </a:spcAft>
              <a:buClr>
                <a:schemeClr val="accent2"/>
              </a:buClr>
              <a:buFont typeface="Wingdings" panose="05000000000000000000" pitchFamily="2" charset="2"/>
              <a:buChar char="§"/>
            </a:pPr>
            <a:r>
              <a:rPr lang="en-US" sz="2400" dirty="0"/>
              <a:t>There is an early, a middle, and a late stage within each TELPAS Alternate proficiency level. Students in the early stage of a proficiency level might demonstrate language that drops down into the previous level at times, especially when working with academic language or new vocabulary and language structures.</a:t>
            </a:r>
          </a:p>
          <a:p>
            <a:pPr>
              <a:spcAft>
                <a:spcPts val="600"/>
              </a:spcAft>
              <a:buClr>
                <a:schemeClr val="accent2"/>
              </a:buClr>
              <a:buFont typeface="Wingdings" panose="05000000000000000000" pitchFamily="2" charset="2"/>
              <a:buChar char="§"/>
            </a:pPr>
            <a:r>
              <a:rPr lang="en-US" sz="2400" dirty="0"/>
              <a:t>Similarly, students in the late stage of a proficiency level will sometimes demonstrate language that reaches into the next level.</a:t>
            </a:r>
          </a:p>
          <a:p>
            <a:pPr>
              <a:buClr>
                <a:schemeClr val="accent2"/>
              </a:buClr>
              <a:buFont typeface="Wingdings" panose="05000000000000000000" pitchFamily="2" charset="2"/>
              <a:buChar char="§"/>
            </a:pPr>
            <a:r>
              <a:rPr lang="en-US" sz="2400" dirty="0"/>
              <a:t>For each Observable Behavior, test administrators must consider the description that applies to each student </a:t>
            </a:r>
            <a:r>
              <a:rPr lang="en-US" sz="2400" u="sng" dirty="0"/>
              <a:t>most</a:t>
            </a:r>
            <a:r>
              <a:rPr lang="en-US" sz="2400" dirty="0"/>
              <a:t> </a:t>
            </a:r>
            <a:r>
              <a:rPr lang="en-US" sz="2400" u="sng" dirty="0"/>
              <a:t>consistently</a:t>
            </a:r>
            <a:r>
              <a:rPr lang="en-US" sz="2400" dirty="0"/>
              <a:t>. Demonstrating a new skill once or even occasionally does not mean a student has crossed over into a higher level of proficiency.</a:t>
            </a:r>
          </a:p>
        </p:txBody>
      </p:sp>
      <p:sp>
        <p:nvSpPr>
          <p:cNvPr id="3" name="Footer Placeholder 2">
            <a:extLst>
              <a:ext uri="{FF2B5EF4-FFF2-40B4-BE49-F238E27FC236}">
                <a16:creationId xmlns:a16="http://schemas.microsoft.com/office/drawing/2014/main" id="{423E8305-5A80-47CE-8F49-5E0ADB6B237B}"/>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251017D4-21CC-49E8-82DC-9BD40C1CF10D}"/>
              </a:ext>
            </a:extLst>
          </p:cNvPr>
          <p:cNvSpPr>
            <a:spLocks noGrp="1"/>
          </p:cNvSpPr>
          <p:nvPr>
            <p:ph type="sldNum" sz="quarter" idx="12"/>
          </p:nvPr>
        </p:nvSpPr>
        <p:spPr/>
        <p:txBody>
          <a:bodyPr/>
          <a:lstStyle/>
          <a:p>
            <a:fld id="{0088AB57-2DBE-44A3-AE96-942C49E954BF}" type="slidenum">
              <a:rPr lang="en-US" smtClean="0"/>
              <a:t>22</a:t>
            </a:fld>
            <a:endParaRPr lang="en-US" dirty="0"/>
          </a:p>
        </p:txBody>
      </p:sp>
    </p:spTree>
    <p:custDataLst>
      <p:tags r:id="rId1"/>
    </p:custDataLst>
    <p:extLst>
      <p:ext uri="{BB962C8B-B14F-4D97-AF65-F5344CB8AC3E}">
        <p14:creationId xmlns:p14="http://schemas.microsoft.com/office/powerpoint/2010/main" val="1029949707"/>
      </p:ext>
    </p:extLst>
  </p:cSld>
  <p:clrMapOvr>
    <a:masterClrMapping/>
  </p:clrMapOvr>
  <mc:AlternateContent xmlns:mc="http://schemas.openxmlformats.org/markup-compatibility/2006" xmlns:p14="http://schemas.microsoft.com/office/powerpoint/2010/main">
    <mc:Choice Requires="p14">
      <p:transition spd="med" p14:dur="700" advClick="0" advTm="51309">
        <p:fade/>
      </p:transition>
    </mc:Choice>
    <mc:Fallback xmlns="">
      <p:transition spd="med" advClick="0" advTm="51309">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8647-528F-40FD-AA2A-6AB321781B1A}"/>
              </a:ext>
            </a:extLst>
          </p:cNvPr>
          <p:cNvSpPr>
            <a:spLocks noGrp="1"/>
          </p:cNvSpPr>
          <p:nvPr>
            <p:ph type="title"/>
          </p:nvPr>
        </p:nvSpPr>
        <p:spPr/>
        <p:txBody>
          <a:bodyPr/>
          <a:lstStyle/>
          <a:p>
            <a:r>
              <a:rPr lang="en-US" dirty="0">
                <a:solidFill>
                  <a:srgbClr val="2F5CAC"/>
                </a:solidFill>
              </a:rPr>
              <a:t>Collaboration</a:t>
            </a:r>
            <a:r>
              <a:rPr lang="en-US" dirty="0"/>
              <a:t> </a:t>
            </a:r>
          </a:p>
        </p:txBody>
      </p:sp>
      <p:sp>
        <p:nvSpPr>
          <p:cNvPr id="5" name="Content Placeholder 4">
            <a:extLst>
              <a:ext uri="{FF2B5EF4-FFF2-40B4-BE49-F238E27FC236}">
                <a16:creationId xmlns:a16="http://schemas.microsoft.com/office/drawing/2014/main" id="{0BCCCF8D-5D8A-49F2-A9EE-BFB5BE5573B8}"/>
              </a:ext>
            </a:extLst>
          </p:cNvPr>
          <p:cNvSpPr>
            <a:spLocks noGrp="1"/>
          </p:cNvSpPr>
          <p:nvPr>
            <p:ph idx="13"/>
          </p:nvPr>
        </p:nvSpPr>
        <p:spPr>
          <a:xfrm>
            <a:off x="838199" y="1825626"/>
            <a:ext cx="10515599" cy="2910004"/>
          </a:xfrm>
        </p:spPr>
        <p:txBody>
          <a:bodyPr/>
          <a:lstStyle/>
          <a:p>
            <a:pPr marL="0" indent="0">
              <a:buClr>
                <a:schemeClr val="accent2"/>
              </a:buClr>
              <a:buNone/>
            </a:pPr>
            <a:r>
              <a:rPr lang="en-US" sz="2400" dirty="0"/>
              <a:t>For students who are in the very early or very late stage of a level, it is recommended that test administrators</a:t>
            </a:r>
          </a:p>
          <a:p>
            <a:pPr marL="341313" lvl="1" indent="-341313">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collaborate with others or ask others familiar with the students for input, and</a:t>
            </a:r>
          </a:p>
          <a:p>
            <a:pPr marL="341313" lvl="1" indent="-341313">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wait until later in the assessment window to see whether a couple of additional days of observation will help clarify the most appropriate description.</a:t>
            </a:r>
          </a:p>
        </p:txBody>
      </p:sp>
      <p:sp>
        <p:nvSpPr>
          <p:cNvPr id="3" name="Footer Placeholder 2">
            <a:extLst>
              <a:ext uri="{FF2B5EF4-FFF2-40B4-BE49-F238E27FC236}">
                <a16:creationId xmlns:a16="http://schemas.microsoft.com/office/drawing/2014/main" id="{423E8305-5A80-47CE-8F49-5E0ADB6B237B}"/>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251017D4-21CC-49E8-82DC-9BD40C1CF10D}"/>
              </a:ext>
            </a:extLst>
          </p:cNvPr>
          <p:cNvSpPr>
            <a:spLocks noGrp="1"/>
          </p:cNvSpPr>
          <p:nvPr>
            <p:ph type="sldNum" sz="quarter" idx="12"/>
          </p:nvPr>
        </p:nvSpPr>
        <p:spPr/>
        <p:txBody>
          <a:bodyPr/>
          <a:lstStyle/>
          <a:p>
            <a:fld id="{0088AB57-2DBE-44A3-AE96-942C49E954BF}" type="slidenum">
              <a:rPr lang="en-US" smtClean="0"/>
              <a:t>23</a:t>
            </a:fld>
            <a:endParaRPr lang="en-US" dirty="0"/>
          </a:p>
        </p:txBody>
      </p:sp>
    </p:spTree>
    <p:custDataLst>
      <p:tags r:id="rId1"/>
    </p:custDataLst>
    <p:extLst>
      <p:ext uri="{BB962C8B-B14F-4D97-AF65-F5344CB8AC3E}">
        <p14:creationId xmlns:p14="http://schemas.microsoft.com/office/powerpoint/2010/main" val="3585840370"/>
      </p:ext>
    </p:extLst>
  </p:cSld>
  <p:clrMapOvr>
    <a:masterClrMapping/>
  </p:clrMapOvr>
  <mc:AlternateContent xmlns:mc="http://schemas.openxmlformats.org/markup-compatibility/2006" xmlns:p14="http://schemas.microsoft.com/office/powerpoint/2010/main">
    <mc:Choice Requires="p14">
      <p:transition spd="med" p14:dur="700" advClick="0" advTm="27377">
        <p:fade/>
      </p:transition>
    </mc:Choice>
    <mc:Fallback xmlns="">
      <p:transition spd="med" advClick="0" advTm="27377">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3D6A31-F1E3-4457-990F-8EB2FBFF2B9D}"/>
              </a:ext>
            </a:extLst>
          </p:cNvPr>
          <p:cNvSpPr>
            <a:spLocks noGrp="1"/>
          </p:cNvSpPr>
          <p:nvPr>
            <p:ph type="title"/>
          </p:nvPr>
        </p:nvSpPr>
        <p:spPr/>
        <p:txBody>
          <a:bodyPr/>
          <a:lstStyle/>
          <a:p>
            <a:r>
              <a:rPr lang="en-US" dirty="0"/>
              <a:t>Example of Rating a Student “On the Border”: </a:t>
            </a:r>
            <a:r>
              <a:rPr lang="en-US" dirty="0" err="1"/>
              <a:t>Nela</a:t>
            </a:r>
            <a:r>
              <a:rPr lang="en-US" dirty="0"/>
              <a:t> </a:t>
            </a:r>
          </a:p>
        </p:txBody>
      </p:sp>
      <p:sp>
        <p:nvSpPr>
          <p:cNvPr id="2" name="Content Placeholder 1">
            <a:extLst>
              <a:ext uri="{FF2B5EF4-FFF2-40B4-BE49-F238E27FC236}">
                <a16:creationId xmlns:a16="http://schemas.microsoft.com/office/drawing/2014/main" id="{AAEF2468-7CB5-4FD8-9D8B-89998FB4599C}"/>
              </a:ext>
            </a:extLst>
          </p:cNvPr>
          <p:cNvSpPr>
            <a:spLocks noGrp="1"/>
          </p:cNvSpPr>
          <p:nvPr>
            <p:ph idx="1"/>
          </p:nvPr>
        </p:nvSpPr>
        <p:spPr>
          <a:xfrm>
            <a:off x="233081" y="1282625"/>
            <a:ext cx="11761695" cy="1488126"/>
          </a:xfrm>
        </p:spPr>
        <p:txBody>
          <a:bodyPr>
            <a:noAutofit/>
          </a:bodyPr>
          <a:lstStyle/>
          <a:p>
            <a:pPr marL="0" indent="0">
              <a:lnSpc>
                <a:spcPts val="2100"/>
              </a:lnSpc>
              <a:buNone/>
            </a:pPr>
            <a:r>
              <a:rPr lang="en-US" sz="1750" dirty="0">
                <a:latin typeface="Open Sans Semibold" panose="020B0706030804020204" pitchFamily="34" charset="0"/>
                <a:ea typeface="Open Sans Semibold" panose="020B0706030804020204" pitchFamily="34" charset="0"/>
                <a:cs typeface="Open Sans Semibold" panose="020B0706030804020204" pitchFamily="34" charset="0"/>
              </a:rPr>
              <a:t>Ms. </a:t>
            </a:r>
            <a:r>
              <a:rPr lang="en-US" sz="1750" dirty="0" err="1">
                <a:latin typeface="Open Sans Semibold" panose="020B0706030804020204" pitchFamily="34" charset="0"/>
                <a:ea typeface="Open Sans Semibold" panose="020B0706030804020204" pitchFamily="34" charset="0"/>
                <a:cs typeface="Open Sans Semibold" panose="020B0706030804020204" pitchFamily="34" charset="0"/>
              </a:rPr>
              <a:t>Easterday</a:t>
            </a:r>
            <a:r>
              <a:rPr lang="en-US" sz="1750" dirty="0">
                <a:latin typeface="Open Sans Semibold" panose="020B0706030804020204" pitchFamily="34" charset="0"/>
                <a:ea typeface="Open Sans Semibold" panose="020B0706030804020204" pitchFamily="34" charset="0"/>
                <a:cs typeface="Open Sans Semibold" panose="020B0706030804020204" pitchFamily="34" charset="0"/>
              </a:rPr>
              <a:t> and her students are working on the skill “understanding the main points.” Ms. </a:t>
            </a:r>
            <a:r>
              <a:rPr lang="en-US" sz="1750" dirty="0" err="1">
                <a:latin typeface="Open Sans Semibold" panose="020B0706030804020204" pitchFamily="34" charset="0"/>
                <a:ea typeface="Open Sans Semibold" panose="020B0706030804020204" pitchFamily="34" charset="0"/>
                <a:cs typeface="Open Sans Semibold" panose="020B0706030804020204" pitchFamily="34" charset="0"/>
              </a:rPr>
              <a:t>Easterday</a:t>
            </a:r>
            <a:r>
              <a:rPr lang="en-US" sz="1750" dirty="0">
                <a:latin typeface="Open Sans Semibold" panose="020B0706030804020204" pitchFamily="34" charset="0"/>
                <a:ea typeface="Open Sans Semibold" panose="020B0706030804020204" pitchFamily="34" charset="0"/>
                <a:cs typeface="Open Sans Semibold" panose="020B0706030804020204" pitchFamily="34" charset="0"/>
              </a:rPr>
              <a:t> consults notes that she has taken during the course of the school year about </a:t>
            </a:r>
            <a:r>
              <a:rPr lang="en-US" sz="1750" dirty="0" err="1">
                <a:latin typeface="Open Sans Semibold" panose="020B0706030804020204" pitchFamily="34" charset="0"/>
                <a:ea typeface="Open Sans Semibold" panose="020B0706030804020204" pitchFamily="34" charset="0"/>
                <a:cs typeface="Open Sans Semibold" panose="020B0706030804020204" pitchFamily="34" charset="0"/>
              </a:rPr>
              <a:t>Nela’s</a:t>
            </a:r>
            <a:r>
              <a:rPr lang="en-US" sz="1750" dirty="0">
                <a:latin typeface="Open Sans Semibold" panose="020B0706030804020204" pitchFamily="34" charset="0"/>
                <a:ea typeface="Open Sans Semibold" panose="020B0706030804020204" pitchFamily="34" charset="0"/>
                <a:cs typeface="Open Sans Semibold" panose="020B0706030804020204" pitchFamily="34" charset="0"/>
              </a:rPr>
              <a:t> progress in developing this skill. From her notes, she can see that </a:t>
            </a:r>
            <a:r>
              <a:rPr lang="en-US" sz="1750" dirty="0" err="1">
                <a:latin typeface="Open Sans Semibold" panose="020B0706030804020204" pitchFamily="34" charset="0"/>
                <a:ea typeface="Open Sans Semibold" panose="020B0706030804020204" pitchFamily="34" charset="0"/>
                <a:cs typeface="Open Sans Semibold" panose="020B0706030804020204" pitchFamily="34" charset="0"/>
              </a:rPr>
              <a:t>Nela</a:t>
            </a:r>
            <a:r>
              <a:rPr lang="en-US" sz="1750" dirty="0">
                <a:latin typeface="Open Sans Semibold" panose="020B0706030804020204" pitchFamily="34" charset="0"/>
                <a:ea typeface="Open Sans Semibold" panose="020B0706030804020204" pitchFamily="34" charset="0"/>
                <a:cs typeface="Open Sans Semibold" panose="020B0706030804020204" pitchFamily="34" charset="0"/>
              </a:rPr>
              <a:t> was having </a:t>
            </a:r>
            <a:r>
              <a:rPr lang="en-US" sz="1750" b="1" i="1" dirty="0">
                <a:latin typeface="Open Sans Semibold" panose="020B0706030804020204" pitchFamily="34" charset="0"/>
                <a:ea typeface="Open Sans Semibold" panose="020B0706030804020204" pitchFamily="34" charset="0"/>
                <a:cs typeface="Open Sans Semibold" panose="020B0706030804020204" pitchFamily="34" charset="0"/>
              </a:rPr>
              <a:t>difficulty</a:t>
            </a:r>
            <a:r>
              <a:rPr lang="en-US" sz="1750" i="1"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1750" b="1" i="1" dirty="0">
                <a:latin typeface="Open Sans Semibold" panose="020B0706030804020204" pitchFamily="34" charset="0"/>
                <a:ea typeface="Open Sans Semibold" panose="020B0706030804020204" pitchFamily="34" charset="0"/>
                <a:cs typeface="Open Sans Semibold" panose="020B0706030804020204" pitchFamily="34" charset="0"/>
              </a:rPr>
              <a:t>matching pictures </a:t>
            </a:r>
            <a:r>
              <a:rPr lang="en-US" sz="1750" dirty="0">
                <a:latin typeface="Open Sans Semibold" panose="020B0706030804020204" pitchFamily="34" charset="0"/>
                <a:ea typeface="Open Sans Semibold" panose="020B0706030804020204" pitchFamily="34" charset="0"/>
                <a:cs typeface="Open Sans Semibold" panose="020B0706030804020204" pitchFamily="34" charset="0"/>
              </a:rPr>
              <a:t>at the beginning of the year. Lately, however, Ms. </a:t>
            </a:r>
            <a:r>
              <a:rPr lang="en-US" sz="1750" dirty="0" err="1">
                <a:latin typeface="Open Sans Semibold" panose="020B0706030804020204" pitchFamily="34" charset="0"/>
                <a:ea typeface="Open Sans Semibold" panose="020B0706030804020204" pitchFamily="34" charset="0"/>
                <a:cs typeface="Open Sans Semibold" panose="020B0706030804020204" pitchFamily="34" charset="0"/>
              </a:rPr>
              <a:t>Easterday’s</a:t>
            </a:r>
            <a:r>
              <a:rPr lang="en-US" sz="1750" dirty="0">
                <a:latin typeface="Open Sans Semibold" panose="020B0706030804020204" pitchFamily="34" charset="0"/>
                <a:ea typeface="Open Sans Semibold" panose="020B0706030804020204" pitchFamily="34" charset="0"/>
                <a:cs typeface="Open Sans Semibold" panose="020B0706030804020204" pitchFamily="34" charset="0"/>
              </a:rPr>
              <a:t> notes support that </a:t>
            </a:r>
            <a:r>
              <a:rPr lang="en-US" sz="1750" dirty="0" err="1">
                <a:latin typeface="Open Sans Semibold" panose="020B0706030804020204" pitchFamily="34" charset="0"/>
                <a:ea typeface="Open Sans Semibold" panose="020B0706030804020204" pitchFamily="34" charset="0"/>
                <a:cs typeface="Open Sans Semibold" panose="020B0706030804020204" pitchFamily="34" charset="0"/>
              </a:rPr>
              <a:t>Nela</a:t>
            </a:r>
            <a:r>
              <a:rPr lang="en-US" sz="1750" dirty="0">
                <a:latin typeface="Open Sans Semibold" panose="020B0706030804020204" pitchFamily="34" charset="0"/>
                <a:ea typeface="Open Sans Semibold" panose="020B0706030804020204" pitchFamily="34" charset="0"/>
                <a:cs typeface="Open Sans Semibold" panose="020B0706030804020204" pitchFamily="34" charset="0"/>
              </a:rPr>
              <a:t> is beyond the level of matching identical pictures and can now </a:t>
            </a:r>
            <a:r>
              <a:rPr lang="en-US" sz="1750" b="1" i="1" dirty="0">
                <a:latin typeface="Open Sans Semibold" panose="020B0706030804020204" pitchFamily="34" charset="0"/>
                <a:ea typeface="Open Sans Semibold" panose="020B0706030804020204" pitchFamily="34" charset="0"/>
                <a:cs typeface="Open Sans Semibold" panose="020B0706030804020204" pitchFamily="34" charset="0"/>
              </a:rPr>
              <a:t>select the correct picture </a:t>
            </a:r>
            <a:r>
              <a:rPr lang="en-US" sz="1750" dirty="0">
                <a:latin typeface="Open Sans Semibold" panose="020B0706030804020204" pitchFamily="34" charset="0"/>
                <a:ea typeface="Open Sans Semibold" panose="020B0706030804020204" pitchFamily="34" charset="0"/>
                <a:cs typeface="Open Sans Semibold" panose="020B0706030804020204" pitchFamily="34" charset="0"/>
              </a:rPr>
              <a:t>from a bank. She determines that </a:t>
            </a:r>
            <a:r>
              <a:rPr lang="en-US" sz="1750" dirty="0" err="1">
                <a:latin typeface="Open Sans Semibold" panose="020B0706030804020204" pitchFamily="34" charset="0"/>
                <a:ea typeface="Open Sans Semibold" panose="020B0706030804020204" pitchFamily="34" charset="0"/>
                <a:cs typeface="Open Sans Semibold" panose="020B0706030804020204" pitchFamily="34" charset="0"/>
              </a:rPr>
              <a:t>Nela</a:t>
            </a:r>
            <a:r>
              <a:rPr lang="en-US" sz="1750" dirty="0">
                <a:latin typeface="Open Sans Semibold" panose="020B0706030804020204" pitchFamily="34" charset="0"/>
                <a:ea typeface="Open Sans Semibold" panose="020B0706030804020204" pitchFamily="34" charset="0"/>
                <a:cs typeface="Open Sans Semibold" panose="020B0706030804020204" pitchFamily="34" charset="0"/>
              </a:rPr>
              <a:t> has moved to the higher level.</a:t>
            </a:r>
          </a:p>
        </p:txBody>
      </p:sp>
      <p:pic>
        <p:nvPicPr>
          <p:cNvPr id="7" name="Picture 6" descr="Image of Observable Behavior L6 with the second and third levels circled. The teacher notes below L6 say that on October 18, Nela did not match picture of a butterfly to a butterfly in a story; on December 6 Nela inconsistently matches picture cards of characters to the illustrations in a story; on January 7 Nela consistently matches story illustrations to picture cards; and on March 26 Nela can point to an appropriate picture of words she hears in a simple story when given a small bank of picture cards." title="Observable Behavior with notes"/>
          <p:cNvPicPr>
            <a:picLocks noChangeAspect="1"/>
          </p:cNvPicPr>
          <p:nvPr/>
        </p:nvPicPr>
        <p:blipFill>
          <a:blip r:embed="rId4"/>
          <a:stretch>
            <a:fillRect/>
          </a:stretch>
        </p:blipFill>
        <p:spPr>
          <a:xfrm>
            <a:off x="1476761" y="3096868"/>
            <a:ext cx="8649878" cy="3319807"/>
          </a:xfrm>
          <a:prstGeom prst="rect">
            <a:avLst/>
          </a:prstGeom>
        </p:spPr>
      </p:pic>
      <p:sp>
        <p:nvSpPr>
          <p:cNvPr id="9" name="Oval 8" descr="Circle around two columns headings. First heading: matches a picture of repeated word in an orally presented simple story to an identical picture. Second heading: selects a picture that corresponds to a repeated word in an orally presented simple story."/>
          <p:cNvSpPr/>
          <p:nvPr/>
        </p:nvSpPr>
        <p:spPr>
          <a:xfrm>
            <a:off x="3109403" y="3243118"/>
            <a:ext cx="3406589" cy="151365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2">
            <a:extLst>
              <a:ext uri="{FF2B5EF4-FFF2-40B4-BE49-F238E27FC236}">
                <a16:creationId xmlns:a16="http://schemas.microsoft.com/office/drawing/2014/main" id="{423E8305-5A80-47CE-8F49-5E0ADB6B237B}"/>
              </a:ext>
            </a:extLst>
          </p:cNvPr>
          <p:cNvSpPr>
            <a:spLocks noGrp="1"/>
          </p:cNvSpPr>
          <p:nvPr/>
        </p:nvSpPr>
        <p:spPr>
          <a:xfrm>
            <a:off x="4159181" y="6589462"/>
            <a:ext cx="4114800" cy="1923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Student Assessment Division</a:t>
            </a:r>
          </a:p>
        </p:txBody>
      </p:sp>
      <p:sp>
        <p:nvSpPr>
          <p:cNvPr id="4" name="Slide Number Placeholder 3">
            <a:extLst>
              <a:ext uri="{FF2B5EF4-FFF2-40B4-BE49-F238E27FC236}">
                <a16:creationId xmlns:a16="http://schemas.microsoft.com/office/drawing/2014/main" id="{9A00DF9E-A835-471F-943D-1A36DFA964AE}"/>
              </a:ext>
            </a:extLst>
          </p:cNvPr>
          <p:cNvSpPr>
            <a:spLocks noGrp="1"/>
          </p:cNvSpPr>
          <p:nvPr>
            <p:ph type="sldNum" sz="quarter" idx="10"/>
          </p:nvPr>
        </p:nvSpPr>
        <p:spPr/>
        <p:txBody>
          <a:bodyPr/>
          <a:lstStyle/>
          <a:p>
            <a:pPr>
              <a:defRPr/>
            </a:pPr>
            <a:fld id="{AD28E80A-06D5-4237-9537-368D312261DF}" type="slidenum">
              <a:rPr lang="en-US" sz="1200" smtClean="0">
                <a:solidFill>
                  <a:schemeClr val="bg1"/>
                </a:solidFill>
              </a:rPr>
              <a:pPr>
                <a:defRPr/>
              </a:pPr>
              <a:t>24</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595568014"/>
      </p:ext>
    </p:extLst>
  </p:cSld>
  <p:clrMapOvr>
    <a:masterClrMapping/>
  </p:clrMapOvr>
  <mc:AlternateContent xmlns:mc="http://schemas.openxmlformats.org/markup-compatibility/2006" xmlns:p14="http://schemas.microsoft.com/office/powerpoint/2010/main">
    <mc:Choice Requires="p14">
      <p:transition spd="med" p14:dur="700" advClick="0" advTm="46081">
        <p:fade/>
      </p:transition>
    </mc:Choice>
    <mc:Fallback xmlns="">
      <p:transition spd="med" advClick="0" advTm="46081">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of Rating a Student “On the Border”: George </a:t>
            </a:r>
          </a:p>
        </p:txBody>
      </p:sp>
      <p:sp>
        <p:nvSpPr>
          <p:cNvPr id="2" name="Content Placeholder 1"/>
          <p:cNvSpPr>
            <a:spLocks noGrp="1"/>
          </p:cNvSpPr>
          <p:nvPr>
            <p:ph idx="1"/>
          </p:nvPr>
        </p:nvSpPr>
        <p:spPr>
          <a:xfrm>
            <a:off x="132975" y="1291396"/>
            <a:ext cx="11621247" cy="2022018"/>
          </a:xfrm>
        </p:spPr>
        <p:txBody>
          <a:bodyPr>
            <a:normAutofit fontScale="70000" lnSpcReduction="20000"/>
          </a:bodyPr>
          <a:lstStyle/>
          <a:p>
            <a:pPr marL="0" indent="0">
              <a:lnSpc>
                <a:spcPts val="2400"/>
              </a:lnSpc>
              <a:buNone/>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The TELPAS Alternate administration window is open. Mr. Shelby is reviewing information about one of his students with some colleagues. From their notes, they see that George started out the year with the ability to follow </a:t>
            </a:r>
            <a:r>
              <a:rPr lang="en-US" b="1" i="1" dirty="0">
                <a:latin typeface="Open Sans Semibold" panose="020B0706030804020204" pitchFamily="34" charset="0"/>
                <a:ea typeface="Open Sans Semibold" panose="020B0706030804020204" pitchFamily="34" charset="0"/>
                <a:cs typeface="Open Sans Semibold" panose="020B0706030804020204" pitchFamily="34" charset="0"/>
              </a:rPr>
              <a:t>simple one- and two-word directions</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 Though he has made progress, he is inconsistent when single-step directions are lengthy. Mr. Shelby determines that, even though George is peaking into the next level, he is still most consistently following simple one- and two-word directions.</a:t>
            </a:r>
          </a:p>
        </p:txBody>
      </p:sp>
      <p:pic>
        <p:nvPicPr>
          <p:cNvPr id="8" name="Picture 7" descr="Image of Observable Behavior L8 with the third and fourth levels circles and with teacher notes. The notes say that in October George responds to simple requests like &quot;sit down&quot; or &quot;please sit&quot; consistently but is confused by longer requests. In December George inconsistently responds correctly to &quot;sit down at your spot on the rug.&quot; Sometimes he sits down in place without going to the rug. In March he is still inconsistent in responding to the second part of a simple direction." title="Observable Behavior with notes"/>
          <p:cNvPicPr>
            <a:picLocks noChangeAspect="1"/>
          </p:cNvPicPr>
          <p:nvPr/>
        </p:nvPicPr>
        <p:blipFill>
          <a:blip r:embed="rId4"/>
          <a:stretch>
            <a:fillRect/>
          </a:stretch>
        </p:blipFill>
        <p:spPr>
          <a:xfrm>
            <a:off x="1705955" y="3239074"/>
            <a:ext cx="8475289" cy="3214366"/>
          </a:xfrm>
          <a:prstGeom prst="rect">
            <a:avLst/>
          </a:prstGeom>
        </p:spPr>
      </p:pic>
      <p:sp>
        <p:nvSpPr>
          <p:cNvPr id="9" name="Oval 8" descr="Circle around two column headings. First heading: follows one-word directions. Second heading: follows familiar multi-word single-step directions."/>
          <p:cNvSpPr/>
          <p:nvPr/>
        </p:nvSpPr>
        <p:spPr>
          <a:xfrm>
            <a:off x="5091953" y="3424519"/>
            <a:ext cx="2886635" cy="109369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2">
            <a:extLst>
              <a:ext uri="{FF2B5EF4-FFF2-40B4-BE49-F238E27FC236}">
                <a16:creationId xmlns:a16="http://schemas.microsoft.com/office/drawing/2014/main" id="{423E8305-5A80-47CE-8F49-5E0ADB6B237B}"/>
              </a:ext>
            </a:extLst>
          </p:cNvPr>
          <p:cNvSpPr>
            <a:spLocks noGrp="1"/>
          </p:cNvSpPr>
          <p:nvPr/>
        </p:nvSpPr>
        <p:spPr>
          <a:xfrm>
            <a:off x="4199373" y="6562003"/>
            <a:ext cx="4114800" cy="1923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Student Assessment Division</a:t>
            </a:r>
          </a:p>
        </p:txBody>
      </p:sp>
      <p:sp>
        <p:nvSpPr>
          <p:cNvPr id="7" name="Slide Number Placeholder 3">
            <a:extLst>
              <a:ext uri="{FF2B5EF4-FFF2-40B4-BE49-F238E27FC236}">
                <a16:creationId xmlns:a16="http://schemas.microsoft.com/office/drawing/2014/main" id="{51F8B977-A6BB-4CCD-81DD-B3393AC4C5D5}"/>
              </a:ext>
            </a:extLst>
          </p:cNvPr>
          <p:cNvSpPr>
            <a:spLocks noGrp="1"/>
          </p:cNvSpPr>
          <p:nvPr>
            <p:ph type="sldNum" sz="quarter" idx="10"/>
          </p:nvPr>
        </p:nvSpPr>
        <p:spPr>
          <a:xfrm>
            <a:off x="11049000" y="6416675"/>
            <a:ext cx="609600" cy="365125"/>
          </a:xfrm>
        </p:spPr>
        <p:txBody>
          <a:bodyPr/>
          <a:lstStyle/>
          <a:p>
            <a:pPr>
              <a:defRPr/>
            </a:pPr>
            <a:fld id="{AD28E80A-06D5-4237-9537-368D312261DF}" type="slidenum">
              <a:rPr lang="en-US" sz="1200" smtClean="0">
                <a:solidFill>
                  <a:schemeClr val="bg1"/>
                </a:solidFill>
              </a:rPr>
              <a:pPr>
                <a:defRPr/>
              </a:pPr>
              <a:t>25</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877784069"/>
      </p:ext>
    </p:extLst>
  </p:cSld>
  <p:clrMapOvr>
    <a:masterClrMapping/>
  </p:clrMapOvr>
  <mc:AlternateContent xmlns:mc="http://schemas.openxmlformats.org/markup-compatibility/2006" xmlns:p14="http://schemas.microsoft.com/office/powerpoint/2010/main">
    <mc:Choice Requires="p14">
      <p:transition spd="med" p14:dur="700" advClick="0" advTm="41544">
        <p:fade/>
      </p:transition>
    </mc:Choice>
    <mc:Fallback xmlns="">
      <p:transition spd="med" advClick="0" advTm="41544">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71544"/>
            <a:ext cx="9597887" cy="710206"/>
          </a:xfrm>
        </p:spPr>
        <p:txBody>
          <a:bodyPr>
            <a:normAutofit/>
          </a:bodyPr>
          <a:lstStyle/>
          <a:p>
            <a:r>
              <a:rPr lang="en-US" dirty="0">
                <a:solidFill>
                  <a:srgbClr val="2F5CAC"/>
                </a:solidFill>
              </a:rPr>
              <a:t>Alternate Response Modes</a:t>
            </a:r>
          </a:p>
        </p:txBody>
      </p:sp>
      <p:sp>
        <p:nvSpPr>
          <p:cNvPr id="3" name="Content Placeholder 2"/>
          <p:cNvSpPr>
            <a:spLocks noGrp="1"/>
          </p:cNvSpPr>
          <p:nvPr>
            <p:ph idx="13"/>
          </p:nvPr>
        </p:nvSpPr>
        <p:spPr>
          <a:xfrm>
            <a:off x="163468" y="1351731"/>
            <a:ext cx="6646765" cy="5094790"/>
          </a:xfrm>
        </p:spPr>
        <p:txBody>
          <a:bodyPr>
            <a:noAutofit/>
          </a:bodyPr>
          <a:lstStyle/>
          <a:p>
            <a:pPr>
              <a:lnSpc>
                <a:spcPts val="2000"/>
              </a:lnSpc>
              <a:spcBef>
                <a:spcPts val="600"/>
              </a:spcBef>
              <a:spcAft>
                <a:spcPts val="6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For TELPAS Alternate, “English” is more inclusive to allow for all modes of communication in English.</a:t>
            </a:r>
          </a:p>
          <a:p>
            <a:pPr>
              <a:lnSpc>
                <a:spcPts val="2000"/>
              </a:lnSpc>
              <a:spcBef>
                <a:spcPts val="600"/>
              </a:spcBef>
              <a:spcAft>
                <a:spcPts val="6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Some EB students use sign language, braille, or another method of communication as a substitute for traditional English in one or more language domains.</a:t>
            </a:r>
          </a:p>
          <a:p>
            <a:pPr>
              <a:lnSpc>
                <a:spcPts val="2000"/>
              </a:lnSpc>
              <a:spcBef>
                <a:spcPts val="600"/>
              </a:spcBef>
              <a:spcAft>
                <a:spcPts val="6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should allow students to use one or more alternate response modes on the following slide if the students regularly use the response mode(s) during instruction and in accordance with the individualized education program (IEP).</a:t>
            </a:r>
          </a:p>
          <a:p>
            <a:pPr>
              <a:lnSpc>
                <a:spcPts val="2000"/>
              </a:lnSpc>
              <a:spcBef>
                <a:spcPts val="600"/>
              </a:spcBef>
              <a:spcAft>
                <a:spcPts val="6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Alternate response modes are only intended for students who cannot listen, speak, read, or write in a traditional way. They are intended to address the communication needs of students based on their disability.</a:t>
            </a:r>
          </a:p>
        </p:txBody>
      </p:sp>
      <p:pic>
        <p:nvPicPr>
          <p:cNvPr id="8" name="Picture 7" descr="Image of a student using a tablet&#10;&#10;Description generated with very high confidence" title="Photograph">
            <a:extLst>
              <a:ext uri="{FF2B5EF4-FFF2-40B4-BE49-F238E27FC236}">
                <a16:creationId xmlns:a16="http://schemas.microsoft.com/office/drawing/2014/main" id="{A1E18310-9A41-4411-BDD9-1327345AE5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50" r="8423" b="7754"/>
          <a:stretch/>
        </p:blipFill>
        <p:spPr>
          <a:xfrm>
            <a:off x="7014949" y="1955203"/>
            <a:ext cx="4948449" cy="2887415"/>
          </a:xfrm>
          <a:prstGeom prst="rect">
            <a:avLst/>
          </a:prstGeom>
        </p:spPr>
      </p:pic>
      <p:sp>
        <p:nvSpPr>
          <p:cNvPr id="4" name="Footer Placeholder 3">
            <a:extLst>
              <a:ext uri="{FF2B5EF4-FFF2-40B4-BE49-F238E27FC236}">
                <a16:creationId xmlns:a16="http://schemas.microsoft.com/office/drawing/2014/main" id="{BF2A6044-2EB4-430D-AA74-DD951E96071F}"/>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2DD21745-730F-4CAE-AB2D-AE5CB2358071}"/>
              </a:ext>
            </a:extLst>
          </p:cNvPr>
          <p:cNvSpPr>
            <a:spLocks noGrp="1"/>
          </p:cNvSpPr>
          <p:nvPr>
            <p:ph type="sldNum" sz="quarter" idx="12"/>
          </p:nvPr>
        </p:nvSpPr>
        <p:spPr/>
        <p:txBody>
          <a:bodyPr/>
          <a:lstStyle/>
          <a:p>
            <a:fld id="{0088AB57-2DBE-44A3-AE96-942C49E954BF}" type="slidenum">
              <a:rPr lang="en-US" smtClean="0"/>
              <a:t>26</a:t>
            </a:fld>
            <a:endParaRPr lang="en-US" dirty="0"/>
          </a:p>
        </p:txBody>
      </p:sp>
    </p:spTree>
    <p:custDataLst>
      <p:tags r:id="rId1"/>
    </p:custDataLst>
    <p:extLst>
      <p:ext uri="{BB962C8B-B14F-4D97-AF65-F5344CB8AC3E}">
        <p14:creationId xmlns:p14="http://schemas.microsoft.com/office/powerpoint/2010/main" val="506154420"/>
      </p:ext>
    </p:extLst>
  </p:cSld>
  <p:clrMapOvr>
    <a:masterClrMapping/>
  </p:clrMapOvr>
  <mc:AlternateContent xmlns:mc="http://schemas.openxmlformats.org/markup-compatibility/2006" xmlns:p14="http://schemas.microsoft.com/office/powerpoint/2010/main">
    <mc:Choice Requires="p14">
      <p:transition spd="med" p14:dur="700" advClick="0" advTm="52275">
        <p:fade/>
      </p:transition>
    </mc:Choice>
    <mc:Fallback xmlns="">
      <p:transition spd="med" advClick="0" advTm="52275">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75912"/>
            <a:ext cx="9597887" cy="897564"/>
          </a:xfrm>
        </p:spPr>
        <p:txBody>
          <a:bodyPr>
            <a:noAutofit/>
          </a:bodyPr>
          <a:lstStyle/>
          <a:p>
            <a:r>
              <a:rPr lang="en-US" dirty="0">
                <a:solidFill>
                  <a:srgbClr val="2F5CAC"/>
                </a:solidFill>
              </a:rPr>
              <a:t>Allowable Response Modes for the Listening Domain</a:t>
            </a:r>
          </a:p>
        </p:txBody>
      </p:sp>
      <p:sp>
        <p:nvSpPr>
          <p:cNvPr id="3" name="Content Placeholder 2"/>
          <p:cNvSpPr>
            <a:spLocks noGrp="1"/>
          </p:cNvSpPr>
          <p:nvPr>
            <p:ph idx="13"/>
          </p:nvPr>
        </p:nvSpPr>
        <p:spPr>
          <a:xfrm>
            <a:off x="546411" y="1524543"/>
            <a:ext cx="10807388" cy="4571457"/>
          </a:xfrm>
        </p:spPr>
        <p:txBody>
          <a:bodyPr>
            <a:normAutofit/>
          </a:bodyPr>
          <a:lstStyle/>
          <a:p>
            <a:pPr marL="0" indent="0">
              <a:spcAft>
                <a:spcPts val="600"/>
              </a:spcAft>
              <a:buNone/>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For the listening domain, it is allowable for a student to</a:t>
            </a:r>
          </a:p>
          <a:p>
            <a:pPr marL="341313" lvl="1" indent="-341313">
              <a:lnSpc>
                <a:spcPts val="2200"/>
              </a:lnSpc>
              <a:spcBef>
                <a:spcPts val="600"/>
              </a:spcBef>
              <a:spcAft>
                <a:spcPts val="6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alert to</a:t>
            </a:r>
          </a:p>
          <a:p>
            <a:pPr marL="341313" lvl="1" indent="-341313">
              <a:lnSpc>
                <a:spcPts val="2200"/>
              </a:lnSpc>
              <a:spcBef>
                <a:spcPts val="600"/>
              </a:spcBef>
              <a:spcAft>
                <a:spcPts val="6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gaze at</a:t>
            </a:r>
          </a:p>
          <a:p>
            <a:pPr marL="341313" lvl="1" indent="-341313">
              <a:lnSpc>
                <a:spcPts val="2200"/>
              </a:lnSpc>
              <a:spcBef>
                <a:spcPts val="600"/>
              </a:spcBef>
              <a:spcAft>
                <a:spcPts val="6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point to</a:t>
            </a:r>
          </a:p>
          <a:p>
            <a:pPr marL="341313" lvl="1" indent="-341313">
              <a:lnSpc>
                <a:spcPts val="2200"/>
              </a:lnSpc>
              <a:spcBef>
                <a:spcPts val="600"/>
              </a:spcBef>
              <a:spcAft>
                <a:spcPts val="6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reach for</a:t>
            </a:r>
          </a:p>
          <a:p>
            <a:pPr marL="341313" lvl="1" indent="-341313">
              <a:lnSpc>
                <a:spcPts val="2200"/>
              </a:lnSpc>
              <a:spcBef>
                <a:spcPts val="600"/>
              </a:spcBef>
              <a:spcAft>
                <a:spcPts val="6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touch or pick up</a:t>
            </a:r>
          </a:p>
          <a:p>
            <a:pPr marL="341313" lvl="1" indent="-341313">
              <a:lnSpc>
                <a:spcPts val="2200"/>
              </a:lnSpc>
              <a:spcBef>
                <a:spcPts val="600"/>
              </a:spcBef>
              <a:spcAft>
                <a:spcPts val="6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draw</a:t>
            </a:r>
          </a:p>
          <a:p>
            <a:pPr marL="341313" lvl="1" indent="-341313">
              <a:lnSpc>
                <a:spcPts val="2200"/>
              </a:lnSpc>
              <a:spcBef>
                <a:spcPts val="600"/>
              </a:spcBef>
              <a:spcAft>
                <a:spcPts val="6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circle</a:t>
            </a:r>
          </a:p>
          <a:p>
            <a:pPr marL="341313" lvl="1" indent="-341313">
              <a:lnSpc>
                <a:spcPts val="2200"/>
              </a:lnSpc>
              <a:spcBef>
                <a:spcPts val="600"/>
              </a:spcBef>
              <a:spcAft>
                <a:spcPts val="6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nod</a:t>
            </a:r>
          </a:p>
          <a:p>
            <a:pPr marL="341313" lvl="1" indent="-341313">
              <a:lnSpc>
                <a:spcPts val="2200"/>
              </a:lnSpc>
              <a:spcBef>
                <a:spcPts val="600"/>
              </a:spcBef>
              <a:spcAft>
                <a:spcPts val="6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gesture toward the targeted stimulus</a:t>
            </a:r>
          </a:p>
        </p:txBody>
      </p:sp>
      <p:sp>
        <p:nvSpPr>
          <p:cNvPr id="4" name="Footer Placeholder 3">
            <a:extLst>
              <a:ext uri="{FF2B5EF4-FFF2-40B4-BE49-F238E27FC236}">
                <a16:creationId xmlns:a16="http://schemas.microsoft.com/office/drawing/2014/main" id="{AA7AECCA-6281-4571-AAD4-E1E82C486E44}"/>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9C8C1551-A67C-43BE-835E-B0667D3B02C8}"/>
              </a:ext>
            </a:extLst>
          </p:cNvPr>
          <p:cNvSpPr>
            <a:spLocks noGrp="1"/>
          </p:cNvSpPr>
          <p:nvPr>
            <p:ph type="sldNum" sz="quarter" idx="12"/>
          </p:nvPr>
        </p:nvSpPr>
        <p:spPr/>
        <p:txBody>
          <a:bodyPr/>
          <a:lstStyle/>
          <a:p>
            <a:fld id="{0088AB57-2DBE-44A3-AE96-942C49E954BF}" type="slidenum">
              <a:rPr lang="en-US" smtClean="0"/>
              <a:t>27</a:t>
            </a:fld>
            <a:endParaRPr lang="en-US" dirty="0"/>
          </a:p>
        </p:txBody>
      </p:sp>
    </p:spTree>
    <p:custDataLst>
      <p:tags r:id="rId1"/>
    </p:custDataLst>
    <p:extLst>
      <p:ext uri="{BB962C8B-B14F-4D97-AF65-F5344CB8AC3E}">
        <p14:creationId xmlns:p14="http://schemas.microsoft.com/office/powerpoint/2010/main" val="3371690072"/>
      </p:ext>
    </p:extLst>
  </p:cSld>
  <p:clrMapOvr>
    <a:masterClrMapping/>
  </p:clrMapOvr>
  <mc:AlternateContent xmlns:mc="http://schemas.openxmlformats.org/markup-compatibility/2006" xmlns:p14="http://schemas.microsoft.com/office/powerpoint/2010/main">
    <mc:Choice Requires="p14">
      <p:transition spd="med" p14:dur="700" advClick="0" advTm="11526">
        <p:fade/>
      </p:transition>
    </mc:Choice>
    <mc:Fallback xmlns="">
      <p:transition spd="med" advClick="0" advTm="11526">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647" y="275849"/>
            <a:ext cx="8936333" cy="710206"/>
          </a:xfrm>
        </p:spPr>
        <p:txBody>
          <a:bodyPr/>
          <a:lstStyle/>
          <a:p>
            <a:r>
              <a:rPr lang="en-US" dirty="0">
                <a:solidFill>
                  <a:srgbClr val="2F5CAC"/>
                </a:solidFill>
              </a:rPr>
              <a:t>Prompting Versus Leading </a:t>
            </a:r>
          </a:p>
        </p:txBody>
      </p:sp>
      <p:sp>
        <p:nvSpPr>
          <p:cNvPr id="3" name="Content Placeholder 2"/>
          <p:cNvSpPr>
            <a:spLocks noGrp="1"/>
          </p:cNvSpPr>
          <p:nvPr>
            <p:ph sz="quarter" idx="13"/>
          </p:nvPr>
        </p:nvSpPr>
        <p:spPr>
          <a:xfrm>
            <a:off x="610544" y="1438651"/>
            <a:ext cx="10309411" cy="4634603"/>
          </a:xfrm>
        </p:spPr>
        <p:txBody>
          <a:bodyPr>
            <a:normAutofit/>
          </a:bodyPr>
          <a:lstStyle/>
          <a:p>
            <a:pPr marL="457200" indent="-457200">
              <a:lnSpc>
                <a:spcPts val="2600"/>
              </a:lnSpc>
              <a:spcBef>
                <a:spcPts val="0"/>
              </a:spcBef>
              <a:spcAft>
                <a:spcPts val="10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Prompting is an action intended to initiate or continue a task that the student is being requested to complete. A prompt pulls the student through each step to the end of the task.</a:t>
            </a:r>
          </a:p>
          <a:p>
            <a:pPr marL="457200" indent="-457200">
              <a:lnSpc>
                <a:spcPts val="2600"/>
              </a:lnSpc>
              <a:spcBef>
                <a:spcPts val="0"/>
              </a:spcBef>
              <a:spcAft>
                <a:spcPts val="10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Leading is asking the student to respond in a specific way or with a specific answer. Leading is NOT allowed.</a:t>
            </a:r>
          </a:p>
          <a:p>
            <a:pPr marL="457200" indent="-457200">
              <a:lnSpc>
                <a:spcPts val="2600"/>
              </a:lnSpc>
              <a:spcBef>
                <a:spcPts val="0"/>
              </a:spcBef>
              <a:spcAft>
                <a:spcPts val="10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Prompting is allowed for rating the Observable Behaviors on the TELPAS Alternate assessment.</a:t>
            </a:r>
          </a:p>
          <a:p>
            <a:pPr lvl="1">
              <a:lnSpc>
                <a:spcPts val="2600"/>
              </a:lnSpc>
              <a:spcBef>
                <a:spcPts val="0"/>
              </a:spcBef>
              <a:spcAft>
                <a:spcPts val="800"/>
              </a:spcAft>
              <a:buClr>
                <a:schemeClr val="accent5"/>
              </a:buCl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The purpose of TELPAS Alternate is to accurately measure a student’s ability to understand and use English to engage in social and academic learning environments. </a:t>
            </a:r>
          </a:p>
          <a:p>
            <a:pPr lvl="1">
              <a:lnSpc>
                <a:spcPts val="2600"/>
              </a:lnSpc>
              <a:spcBef>
                <a:spcPts val="0"/>
              </a:spcBef>
              <a:spcAft>
                <a:spcPts val="600"/>
              </a:spcAft>
              <a:buClr>
                <a:schemeClr val="accent5"/>
              </a:buCl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Prompting a student to respond to a task so that his or her ability to understand or use English can be accurately measured is acceptable.</a:t>
            </a:r>
          </a:p>
        </p:txBody>
      </p:sp>
      <p:sp>
        <p:nvSpPr>
          <p:cNvPr id="4" name="Footer Placeholder 3">
            <a:extLst>
              <a:ext uri="{FF2B5EF4-FFF2-40B4-BE49-F238E27FC236}">
                <a16:creationId xmlns:a16="http://schemas.microsoft.com/office/drawing/2014/main" id="{A0A78573-EE7A-4A24-82E2-FB4DCCD6D88A}"/>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51DFEBBA-4A9E-4A2D-8C56-E4DE30772214}"/>
              </a:ext>
            </a:extLst>
          </p:cNvPr>
          <p:cNvSpPr>
            <a:spLocks noGrp="1"/>
          </p:cNvSpPr>
          <p:nvPr>
            <p:ph type="sldNum" sz="quarter" idx="12"/>
          </p:nvPr>
        </p:nvSpPr>
        <p:spPr/>
        <p:txBody>
          <a:bodyPr/>
          <a:lstStyle/>
          <a:p>
            <a:fld id="{0088AB57-2DBE-44A3-AE96-942C49E954BF}" type="slidenum">
              <a:rPr lang="en-US" smtClean="0"/>
              <a:pPr/>
              <a:t>28</a:t>
            </a:fld>
            <a:endParaRPr lang="en-US" dirty="0"/>
          </a:p>
        </p:txBody>
      </p:sp>
    </p:spTree>
    <p:custDataLst>
      <p:tags r:id="rId1"/>
    </p:custDataLst>
    <p:extLst>
      <p:ext uri="{BB962C8B-B14F-4D97-AF65-F5344CB8AC3E}">
        <p14:creationId xmlns:p14="http://schemas.microsoft.com/office/powerpoint/2010/main" val="1163083223"/>
      </p:ext>
    </p:extLst>
  </p:cSld>
  <p:clrMapOvr>
    <a:masterClrMapping/>
  </p:clrMapOvr>
  <mc:AlternateContent xmlns:mc="http://schemas.openxmlformats.org/markup-compatibility/2006" xmlns:p14="http://schemas.microsoft.com/office/powerpoint/2010/main">
    <mc:Choice Requires="p14">
      <p:transition spd="med" p14:dur="700" advClick="0" advTm="48923">
        <p:fade/>
      </p:transition>
    </mc:Choice>
    <mc:Fallback xmlns="">
      <p:transition spd="med" advClick="0" advTm="48923">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616" y="278701"/>
            <a:ext cx="9892297" cy="710206"/>
          </a:xfrm>
        </p:spPr>
        <p:txBody>
          <a:bodyPr>
            <a:normAutofit/>
          </a:bodyPr>
          <a:lstStyle/>
          <a:p>
            <a:r>
              <a:rPr lang="en-US" sz="3200" dirty="0">
                <a:solidFill>
                  <a:srgbClr val="2F5CAC"/>
                </a:solidFill>
              </a:rPr>
              <a:t>Available TELPAS Alternate Training PowerPoints  </a:t>
            </a:r>
          </a:p>
        </p:txBody>
      </p:sp>
      <p:sp>
        <p:nvSpPr>
          <p:cNvPr id="3" name="Content Placeholder 2"/>
          <p:cNvSpPr>
            <a:spLocks noGrp="1"/>
          </p:cNvSpPr>
          <p:nvPr>
            <p:ph sz="quarter" idx="13"/>
          </p:nvPr>
        </p:nvSpPr>
        <p:spPr>
          <a:xfrm>
            <a:off x="1042428" y="1687515"/>
            <a:ext cx="9541266" cy="4181578"/>
          </a:xfrm>
        </p:spPr>
        <p:txBody>
          <a:bodyPr numCol="2">
            <a:normAutofit/>
          </a:bodyPr>
          <a:lstStyle/>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Introduction to </a:t>
            </a:r>
          </a:p>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    TELPAS Alternate</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Student Eligibility </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Listening Domain</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Speaking Domain</a:t>
            </a: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Reading Domain</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Writing Domain</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Accessibility</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Test Administration </a:t>
            </a:r>
          </a:p>
        </p:txBody>
      </p:sp>
      <p:pic>
        <p:nvPicPr>
          <p:cNvPr id="8" name="Picture 7" descr="A close up of a logo&#10;&#10;Description generated with high confidence">
            <a:extLst>
              <a:ext uri="{FF2B5EF4-FFF2-40B4-BE49-F238E27FC236}">
                <a16:creationId xmlns:a16="http://schemas.microsoft.com/office/drawing/2014/main" id="{70445796-8A11-4305-ACF7-B1493FBCD4C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42428" y="3778304"/>
            <a:ext cx="844923" cy="844923"/>
          </a:xfrm>
          <a:prstGeom prst="rect">
            <a:avLst/>
          </a:prstGeom>
        </p:spPr>
      </p:pic>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78CE915-40BA-4DFB-8BB6-3E36BC7000D9}"/>
              </a:ext>
            </a:extLst>
          </p:cNvPr>
          <p:cNvSpPr>
            <a:spLocks noGrp="1"/>
          </p:cNvSpPr>
          <p:nvPr>
            <p:ph type="sldNum" sz="quarter" idx="12"/>
          </p:nvPr>
        </p:nvSpPr>
        <p:spPr/>
        <p:txBody>
          <a:bodyPr/>
          <a:lstStyle/>
          <a:p>
            <a:fld id="{0088AB57-2DBE-44A3-AE96-942C49E954BF}" type="slidenum">
              <a:rPr lang="en-US" smtClean="0"/>
              <a:pPr/>
              <a:t>29</a:t>
            </a:fld>
            <a:endParaRPr lang="en-US" dirty="0"/>
          </a:p>
        </p:txBody>
      </p:sp>
    </p:spTree>
    <p:custDataLst>
      <p:tags r:id="rId1"/>
    </p:custDataLst>
    <p:extLst>
      <p:ext uri="{BB962C8B-B14F-4D97-AF65-F5344CB8AC3E}">
        <p14:creationId xmlns:p14="http://schemas.microsoft.com/office/powerpoint/2010/main" val="1401579000"/>
      </p:ext>
    </p:extLst>
  </p:cSld>
  <p:clrMapOvr>
    <a:masterClrMapping/>
  </p:clrMapOvr>
  <mc:AlternateContent xmlns:mc="http://schemas.openxmlformats.org/markup-compatibility/2006" xmlns:p14="http://schemas.microsoft.com/office/powerpoint/2010/main">
    <mc:Choice Requires="p14">
      <p:transition spd="med" p14:dur="700" advClick="0" advTm="15941">
        <p:fade/>
      </p:transition>
    </mc:Choice>
    <mc:Fallback xmlns="">
      <p:transition spd="med" advClick="0" advTm="15941">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A6E63-E265-4B9E-B426-9345CD242442}"/>
              </a:ext>
            </a:extLst>
          </p:cNvPr>
          <p:cNvSpPr>
            <a:spLocks noGrp="1"/>
          </p:cNvSpPr>
          <p:nvPr>
            <p:ph type="title"/>
          </p:nvPr>
        </p:nvSpPr>
        <p:spPr>
          <a:xfrm>
            <a:off x="1755912" y="243951"/>
            <a:ext cx="10178913" cy="710206"/>
          </a:xfrm>
        </p:spPr>
        <p:txBody>
          <a:bodyPr>
            <a:normAutofit/>
          </a:bodyPr>
          <a:lstStyle/>
          <a:p>
            <a:r>
              <a:rPr lang="en-US" dirty="0">
                <a:solidFill>
                  <a:srgbClr val="2F5CAC"/>
                </a:solidFill>
              </a:rPr>
              <a:t>Alternate Proficiency Level Descriptors</a:t>
            </a:r>
          </a:p>
        </p:txBody>
      </p:sp>
      <p:sp>
        <p:nvSpPr>
          <p:cNvPr id="5" name="Content Placeholder 4">
            <a:extLst>
              <a:ext uri="{FF2B5EF4-FFF2-40B4-BE49-F238E27FC236}">
                <a16:creationId xmlns:a16="http://schemas.microsoft.com/office/drawing/2014/main" id="{A02A4115-F823-4383-A544-9472DCDD7B08}"/>
              </a:ext>
            </a:extLst>
          </p:cNvPr>
          <p:cNvSpPr>
            <a:spLocks noGrp="1"/>
          </p:cNvSpPr>
          <p:nvPr>
            <p:ph idx="13"/>
          </p:nvPr>
        </p:nvSpPr>
        <p:spPr>
          <a:xfrm>
            <a:off x="838201" y="1577975"/>
            <a:ext cx="10515599" cy="4703512"/>
          </a:xfrm>
        </p:spPr>
        <p:txBody>
          <a:bodyPr>
            <a:noAutofit/>
          </a:bodyPr>
          <a:lstStyle/>
          <a:p>
            <a:pPr>
              <a:lnSpc>
                <a:spcPct val="110000"/>
              </a:lnSpc>
              <a:spcBef>
                <a:spcPts val="600"/>
              </a:spcBef>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TELPAS Alternate is a holistic inventory aligned to the </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Texas English Language Proficiency Standards (ELPS)</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a:t>
            </a:r>
          </a:p>
          <a:p>
            <a:pPr>
              <a:lnSpc>
                <a:spcPct val="110000"/>
              </a:lnSpc>
              <a:spcBef>
                <a:spcPts val="600"/>
              </a:spcBef>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This inventory is based on </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hlinkClick r:id="rId5"/>
              </a:rPr>
              <a:t>alternate Proficiency Level Descriptors (PLDs)</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that were created to address the specific access needs of emergent bilingual (EB) students with the most significant cognitive disabilities.</a:t>
            </a:r>
          </a:p>
          <a:p>
            <a:pPr>
              <a:lnSpc>
                <a:spcPct val="110000"/>
              </a:lnSpc>
              <a:spcBef>
                <a:spcPts val="600"/>
              </a:spcBef>
              <a:buClr>
                <a:schemeClr val="accent2"/>
              </a:buClr>
              <a:buFont typeface="Wingdings" panose="05000000000000000000" pitchFamily="2" charset="2"/>
              <a:buChar char="§"/>
              <a:defRP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 PLDs can be used to better understand the intent and scope of specific Observable Behaviors.</a:t>
            </a:r>
          </a:p>
          <a:p>
            <a:pPr>
              <a:lnSpc>
                <a:spcPct val="110000"/>
              </a:lnSpc>
              <a:spcBef>
                <a:spcPts val="600"/>
              </a:spcBef>
              <a:buClr>
                <a:schemeClr val="accent2"/>
              </a:buClr>
              <a:buFont typeface="Wingdings" panose="05000000000000000000" pitchFamily="2" charset="2"/>
              <a:buChar char="§"/>
              <a:defRP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 PLDs can be used to provide a summary of a student’s general English listening ability after scoring.</a:t>
            </a:r>
          </a:p>
        </p:txBody>
      </p:sp>
      <p:sp>
        <p:nvSpPr>
          <p:cNvPr id="3"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643542"/>
            <a:ext cx="4114800" cy="100263"/>
          </a:xfrm>
        </p:spPr>
        <p:txBody>
          <a:bodyPr/>
          <a:lstStyle/>
          <a:p>
            <a:r>
              <a:rPr lang="en-US" dirty="0"/>
              <a:t>Student Assessment Division</a:t>
            </a:r>
          </a:p>
          <a:p>
            <a:r>
              <a:rPr lang="en-US" dirty="0"/>
              <a:t>                           </a:t>
            </a:r>
          </a:p>
        </p:txBody>
      </p:sp>
      <p:sp>
        <p:nvSpPr>
          <p:cNvPr id="4" name="Slide Number Placeholder 3">
            <a:extLst>
              <a:ext uri="{FF2B5EF4-FFF2-40B4-BE49-F238E27FC236}">
                <a16:creationId xmlns:a16="http://schemas.microsoft.com/office/drawing/2014/main" id="{C38408C4-BA4B-4A6C-A2B6-7B37267F1EB4}"/>
              </a:ext>
            </a:extLst>
          </p:cNvPr>
          <p:cNvSpPr>
            <a:spLocks noGrp="1"/>
          </p:cNvSpPr>
          <p:nvPr>
            <p:ph type="sldNum" sz="quarter" idx="12"/>
          </p:nvPr>
        </p:nvSpPr>
        <p:spPr/>
        <p:txBody>
          <a:bodyPr/>
          <a:lstStyle/>
          <a:p>
            <a:fld id="{0088AB57-2DBE-44A3-AE96-942C49E954BF}" type="slidenum">
              <a:rPr lang="en-US" smtClean="0"/>
              <a:t>3</a:t>
            </a:fld>
            <a:endParaRPr lang="en-US" dirty="0"/>
          </a:p>
        </p:txBody>
      </p:sp>
    </p:spTree>
    <p:custDataLst>
      <p:tags r:id="rId1"/>
    </p:custDataLst>
    <p:extLst>
      <p:ext uri="{BB962C8B-B14F-4D97-AF65-F5344CB8AC3E}">
        <p14:creationId xmlns:p14="http://schemas.microsoft.com/office/powerpoint/2010/main" val="1786059236"/>
      </p:ext>
    </p:extLst>
  </p:cSld>
  <p:clrMapOvr>
    <a:masterClrMapping/>
  </p:clrMapOvr>
  <mc:AlternateContent xmlns:mc="http://schemas.openxmlformats.org/markup-compatibility/2006" xmlns:p14="http://schemas.microsoft.com/office/powerpoint/2010/main">
    <mc:Choice Requires="p14">
      <p:transition spd="med" p14:dur="700" advClick="0" advTm="39991">
        <p:fade/>
      </p:transition>
    </mc:Choice>
    <mc:Fallback xmlns="">
      <p:transition spd="med" advClick="0" advTm="39991">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619D-94B1-43DF-A68D-6BB5E824A6E6}"/>
              </a:ext>
            </a:extLst>
          </p:cNvPr>
          <p:cNvSpPr>
            <a:spLocks noGrp="1"/>
          </p:cNvSpPr>
          <p:nvPr>
            <p:ph type="title"/>
          </p:nvPr>
        </p:nvSpPr>
        <p:spPr/>
        <p:txBody>
          <a:bodyPr/>
          <a:lstStyle/>
          <a:p>
            <a:r>
              <a:rPr lang="en-US" dirty="0">
                <a:solidFill>
                  <a:srgbClr val="2F5CAC"/>
                </a:solidFill>
              </a:rPr>
              <a:t>Contact Information </a:t>
            </a:r>
          </a:p>
        </p:txBody>
      </p:sp>
      <p:sp>
        <p:nvSpPr>
          <p:cNvPr id="5" name="Content Placeholder 4">
            <a:extLst>
              <a:ext uri="{FF2B5EF4-FFF2-40B4-BE49-F238E27FC236}">
                <a16:creationId xmlns:a16="http://schemas.microsoft.com/office/drawing/2014/main" id="{7614AB7B-0DFD-41A3-B177-ECDB3E6158CF}"/>
              </a:ext>
            </a:extLst>
          </p:cNvPr>
          <p:cNvSpPr>
            <a:spLocks noGrp="1"/>
          </p:cNvSpPr>
          <p:nvPr>
            <p:ph sz="quarter" idx="13"/>
          </p:nvPr>
        </p:nvSpPr>
        <p:spPr/>
        <p:txBody>
          <a:bodyPr>
            <a:normAutofit/>
          </a:bodyPr>
          <a:lstStyle/>
          <a:p>
            <a:pPr algn="ct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TEA’s Student Assessment Division </a:t>
            </a:r>
          </a:p>
          <a:p>
            <a:pPr algn="ct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512-463-9536</a:t>
            </a:r>
          </a:p>
          <a:p>
            <a:pPr algn="ct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Help Desk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hlinkClick r:id="rId4"/>
              </a:rPr>
              <a:t>Helpdesk.tea.texas.gov</a:t>
            </a:r>
            <a:endParaRPr kumimoji="0" lang="en-US" sz="24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en-US" sz="2400" u="sng" dirty="0">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Texas Testing Support</a:t>
            </a:r>
          </a:p>
          <a:p>
            <a:pPr algn="ctr"/>
            <a:r>
              <a:rPr lang="en-US" sz="2400" dirty="0">
                <a:effectLst/>
                <a:latin typeface="Open Sans Semibold" panose="020B0706030804020204" pitchFamily="34" charset="0"/>
                <a:ea typeface="Open Sans Semibold" panose="020B0706030804020204" pitchFamily="34" charset="0"/>
                <a:cs typeface="Open Sans Semibold" panose="020B0706030804020204" pitchFamily="34" charset="0"/>
              </a:rPr>
              <a:t>833-601-8821</a:t>
            </a:r>
          </a:p>
          <a:p>
            <a:pPr algn="ctr"/>
            <a:r>
              <a:rPr lang="en-US" sz="2400" b="1" u="sng" dirty="0">
                <a:solidFill>
                  <a:srgbClr val="0563C1"/>
                </a:solidFill>
                <a:effectLst/>
                <a:latin typeface="Open Sans Semibold" panose="020B0706030804020204" pitchFamily="34" charset="0"/>
                <a:ea typeface="Open Sans Semibold" panose="020B0706030804020204" pitchFamily="34" charset="0"/>
                <a:cs typeface="Open Sans Semibold" panose="020B0706030804020204" pitchFamily="34" charset="0"/>
                <a:hlinkClick r:id="rId5"/>
              </a:rPr>
              <a:t>TexasTestingSupport@cambiumassessment.com</a:t>
            </a:r>
            <a:r>
              <a:rPr lang="en-US" sz="2400" dirty="0">
                <a:effectLst/>
                <a:latin typeface="Open Sans Semibold" panose="020B0706030804020204" pitchFamily="34" charset="0"/>
                <a:ea typeface="Open Sans Semibold" panose="020B0706030804020204" pitchFamily="34" charset="0"/>
                <a:cs typeface="Open Sans Semibold" panose="020B0706030804020204" pitchFamily="34" charset="0"/>
              </a:rPr>
              <a:t> </a:t>
            </a: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 name="Footer Placeholder 2">
            <a:extLst>
              <a:ext uri="{FF2B5EF4-FFF2-40B4-BE49-F238E27FC236}">
                <a16:creationId xmlns:a16="http://schemas.microsoft.com/office/drawing/2014/main" id="{462264A2-77DF-461E-9A74-A2F3C2BE91A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82722711-2C19-4BDB-B152-AA8A7FCDBA31}"/>
              </a:ext>
            </a:extLst>
          </p:cNvPr>
          <p:cNvSpPr>
            <a:spLocks noGrp="1"/>
          </p:cNvSpPr>
          <p:nvPr>
            <p:ph type="sldNum" sz="quarter" idx="12"/>
          </p:nvPr>
        </p:nvSpPr>
        <p:spPr/>
        <p:txBody>
          <a:bodyPr/>
          <a:lstStyle/>
          <a:p>
            <a:fld id="{0088AB57-2DBE-44A3-AE96-942C49E954BF}" type="slidenum">
              <a:rPr lang="en-US" smtClean="0"/>
              <a:pPr/>
              <a:t>30</a:t>
            </a:fld>
            <a:endParaRPr lang="en-US" dirty="0"/>
          </a:p>
        </p:txBody>
      </p:sp>
    </p:spTree>
    <p:custDataLst>
      <p:tags r:id="rId1"/>
    </p:custDataLst>
    <p:extLst>
      <p:ext uri="{BB962C8B-B14F-4D97-AF65-F5344CB8AC3E}">
        <p14:creationId xmlns:p14="http://schemas.microsoft.com/office/powerpoint/2010/main" val="3444066202"/>
      </p:ext>
    </p:extLst>
  </p:cSld>
  <p:clrMapOvr>
    <a:masterClrMapping/>
  </p:clrMapOvr>
  <mc:AlternateContent xmlns:mc="http://schemas.openxmlformats.org/markup-compatibility/2006" xmlns:p14="http://schemas.microsoft.com/office/powerpoint/2010/main">
    <mc:Choice Requires="p14">
      <p:transition spd="med" p14:dur="700" advClick="0" advTm="22596">
        <p:fade/>
      </p:transition>
    </mc:Choice>
    <mc:Fallback xmlns="">
      <p:transition spd="med" advClick="0" advTm="22596">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Disclaimer</a:t>
            </a:r>
            <a:r>
              <a:rPr lang="en-US" dirty="0"/>
              <a:t> </a:t>
            </a:r>
          </a:p>
        </p:txBody>
      </p:sp>
      <p:sp>
        <p:nvSpPr>
          <p:cNvPr id="3" name="Content Placeholder 2"/>
          <p:cNvSpPr>
            <a:spLocks noGrp="1"/>
          </p:cNvSpPr>
          <p:nvPr>
            <p:ph sz="quarter" idx="13"/>
          </p:nvPr>
        </p:nvSpPr>
        <p:spPr>
          <a:xfrm>
            <a:off x="959223" y="1687514"/>
            <a:ext cx="10246659" cy="4446585"/>
          </a:xfrm>
        </p:spPr>
        <p:txBody>
          <a:bodyPr>
            <a:normAutofit lnSpcReduction="10000"/>
          </a:bodyPr>
          <a:lstStyle/>
          <a:p>
            <a:pPr>
              <a:lnSpc>
                <a:spcPct val="100000"/>
              </a:lnSpc>
              <a:spcBef>
                <a:spcPts val="600"/>
              </a:spcBef>
              <a:spcAft>
                <a:spcPts val="600"/>
              </a:spcAft>
            </a:pPr>
            <a:r>
              <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These slides have been prepared by the Student Assessment Division of the Texas Education Agency. You are encouraged to use them for local training.</a:t>
            </a:r>
          </a:p>
          <a:p>
            <a:pPr>
              <a:lnSpc>
                <a:spcPct val="100000"/>
              </a:lnSpc>
              <a:spcBef>
                <a:spcPts val="600"/>
              </a:spcBef>
              <a:spcAft>
                <a:spcPts val="600"/>
              </a:spcAft>
            </a:pPr>
            <a:endPar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00000"/>
              </a:lnSpc>
              <a:spcBef>
                <a:spcPts val="600"/>
              </a:spcBef>
              <a:spcAft>
                <a:spcPts val="600"/>
              </a:spcAft>
            </a:pPr>
            <a:r>
              <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If any of the slides are changed for local use, please hide or remove any TEA logos, headers, or footers. (You may need to edit the Master slide.) In addition, you must remove the photographs. Only TEA has parental permission to use these photographs for training purposes. </a:t>
            </a:r>
          </a:p>
          <a:p>
            <a:pPr>
              <a:lnSpc>
                <a:spcPct val="100000"/>
              </a:lnSpc>
              <a:spcBef>
                <a:spcPts val="600"/>
              </a:spcBef>
              <a:spcAft>
                <a:spcPts val="600"/>
              </a:spcAft>
            </a:pPr>
            <a:endPar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00000"/>
              </a:lnSpc>
              <a:spcBef>
                <a:spcPts val="600"/>
              </a:spcBef>
              <a:spcAft>
                <a:spcPts val="600"/>
              </a:spcAft>
            </a:pPr>
            <a:r>
              <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This training is not intended to replace any materials or additional information on the TEA website.</a:t>
            </a:r>
          </a:p>
        </p:txBody>
      </p:sp>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78CE915-40BA-4DFB-8BB6-3E36BC7000D9}"/>
              </a:ext>
            </a:extLst>
          </p:cNvPr>
          <p:cNvSpPr>
            <a:spLocks noGrp="1"/>
          </p:cNvSpPr>
          <p:nvPr>
            <p:ph type="sldNum" sz="quarter" idx="12"/>
          </p:nvPr>
        </p:nvSpPr>
        <p:spPr/>
        <p:txBody>
          <a:bodyPr/>
          <a:lstStyle/>
          <a:p>
            <a:fld id="{0088AB57-2DBE-44A3-AE96-942C49E954BF}" type="slidenum">
              <a:rPr lang="en-US" smtClean="0"/>
              <a:pPr/>
              <a:t>31</a:t>
            </a:fld>
            <a:endParaRPr lang="en-US" dirty="0"/>
          </a:p>
        </p:txBody>
      </p:sp>
    </p:spTree>
    <p:custDataLst>
      <p:tags r:id="rId1"/>
    </p:custDataLst>
    <p:extLst>
      <p:ext uri="{BB962C8B-B14F-4D97-AF65-F5344CB8AC3E}">
        <p14:creationId xmlns:p14="http://schemas.microsoft.com/office/powerpoint/2010/main" val="2042025103"/>
      </p:ext>
    </p:extLst>
  </p:cSld>
  <p:clrMapOvr>
    <a:masterClrMapping/>
  </p:clrMapOvr>
  <mc:AlternateContent xmlns:mc="http://schemas.openxmlformats.org/markup-compatibility/2006" xmlns:p14="http://schemas.microsoft.com/office/powerpoint/2010/main">
    <mc:Choice Requires="p14">
      <p:transition spd="med" p14:dur="700" advClick="0" advTm="32313">
        <p:fade/>
      </p:transition>
    </mc:Choice>
    <mc:Fallback xmlns="">
      <p:transition spd="med" advClick="0" advTm="32313">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55912" y="354791"/>
            <a:ext cx="10012225" cy="710206"/>
          </a:xfrm>
        </p:spPr>
        <p:txBody>
          <a:bodyPr anchor="t">
            <a:normAutofit fontScale="90000"/>
          </a:bodyPr>
          <a:lstStyle/>
          <a:p>
            <a:r>
              <a:rPr lang="en-US" dirty="0">
                <a:solidFill>
                  <a:srgbClr val="2F5CAC"/>
                </a:solidFill>
              </a:rPr>
              <a:t>Alternate Proficiency Level Descriptors: Listening</a:t>
            </a:r>
            <a:br>
              <a:rPr lang="en-US" dirty="0"/>
            </a:br>
            <a:endParaRPr lang="en-US" dirty="0"/>
          </a:p>
        </p:txBody>
      </p:sp>
      <p:pic>
        <p:nvPicPr>
          <p:cNvPr id="9" name="Content Placeholder 8" descr="Image of the TELPAS Alternate PLDs for Listening; an accessible version of this document is available on the TELPAS Alternate webpage of the TEA website at&#10;https://tea.texas.gov/student.assessment/telpasalt/#Alt" title="TELPAS Alternate PLDs">
            <a:extLst>
              <a:ext uri="{FF2B5EF4-FFF2-40B4-BE49-F238E27FC236}">
                <a16:creationId xmlns:a16="http://schemas.microsoft.com/office/drawing/2014/main" id="{3509CF09-40C6-40EA-B01A-00F65336DFC4}"/>
              </a:ext>
            </a:extLst>
          </p:cNvPr>
          <p:cNvPicPr>
            <a:picLocks noGrp="1"/>
          </p:cNvPicPr>
          <p:nvPr>
            <p:ph sz="quarter" idx="13"/>
          </p:nvPr>
        </p:nvPicPr>
        <p:blipFill rotWithShape="1">
          <a:blip r:embed="rId4"/>
          <a:srcRect l="60185" t="11960" r="5324" b="12882"/>
          <a:stretch/>
        </p:blipFill>
        <p:spPr bwMode="auto">
          <a:xfrm>
            <a:off x="1891589" y="1194220"/>
            <a:ext cx="8419473" cy="5308990"/>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p:txBody>
          <a:bodyPr/>
          <a:lstStyle/>
          <a:p>
            <a:r>
              <a:rPr lang="en-US" dirty="0"/>
              <a:t>Student Assessment Division</a:t>
            </a:r>
          </a:p>
        </p:txBody>
      </p:sp>
      <p:sp>
        <p:nvSpPr>
          <p:cNvPr id="3" name="Slide Number Placeholder 2">
            <a:extLst>
              <a:ext uri="{FF2B5EF4-FFF2-40B4-BE49-F238E27FC236}">
                <a16:creationId xmlns:a16="http://schemas.microsoft.com/office/drawing/2014/main" id="{F77C3289-A088-43A8-8739-EE13BE8F31D2}"/>
              </a:ext>
            </a:extLst>
          </p:cNvPr>
          <p:cNvSpPr>
            <a:spLocks noGrp="1"/>
          </p:cNvSpPr>
          <p:nvPr>
            <p:ph type="sldNum" sz="quarter" idx="12"/>
          </p:nvPr>
        </p:nvSpPr>
        <p:spPr/>
        <p:txBody>
          <a:bodyPr/>
          <a:lstStyle/>
          <a:p>
            <a:fld id="{0088AB57-2DBE-44A3-AE96-942C49E954BF}" type="slidenum">
              <a:rPr lang="en-US" smtClean="0"/>
              <a:pPr/>
              <a:t>4</a:t>
            </a:fld>
            <a:endParaRPr lang="en-US" dirty="0"/>
          </a:p>
        </p:txBody>
      </p:sp>
    </p:spTree>
    <p:custDataLst>
      <p:tags r:id="rId1"/>
    </p:custDataLst>
    <p:extLst>
      <p:ext uri="{BB962C8B-B14F-4D97-AF65-F5344CB8AC3E}">
        <p14:creationId xmlns:p14="http://schemas.microsoft.com/office/powerpoint/2010/main" val="2333982733"/>
      </p:ext>
    </p:extLst>
  </p:cSld>
  <p:clrMapOvr>
    <a:masterClrMapping/>
  </p:clrMapOvr>
  <mc:AlternateContent xmlns:mc="http://schemas.openxmlformats.org/markup-compatibility/2006" xmlns:p14="http://schemas.microsoft.com/office/powerpoint/2010/main">
    <mc:Choice Requires="p14">
      <p:transition spd="med" p14:dur="700" advClick="0" advTm="29377">
        <p:fade/>
      </p:transition>
    </mc:Choice>
    <mc:Fallback xmlns="">
      <p:transition spd="med" advClick="0" advTm="29377">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What are Observable Behaviors?</a:t>
            </a:r>
          </a:p>
        </p:txBody>
      </p:sp>
      <p:sp>
        <p:nvSpPr>
          <p:cNvPr id="3" name="Content Placeholder 2"/>
          <p:cNvSpPr>
            <a:spLocks noGrp="1"/>
          </p:cNvSpPr>
          <p:nvPr>
            <p:ph idx="13"/>
          </p:nvPr>
        </p:nvSpPr>
        <p:spPr>
          <a:xfrm>
            <a:off x="201483" y="1335224"/>
            <a:ext cx="11797990" cy="2896117"/>
          </a:xfrm>
        </p:spPr>
        <p:txBody>
          <a:bodyPr>
            <a:normAutofit/>
          </a:bodyPr>
          <a:lstStyle/>
          <a:p>
            <a:pPr>
              <a:buClr>
                <a:schemeClr val="accent2"/>
              </a:buClr>
              <a:buFont typeface="Wingdings" panose="05000000000000000000" pitchFamily="2" charset="2"/>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In TELPAS Alternate, the Observable Behaviors are like questions the test administrator answers about a student. </a:t>
            </a:r>
          </a:p>
          <a:p>
            <a:pPr>
              <a:buClr>
                <a:schemeClr val="accent2"/>
              </a:buClr>
              <a:buFont typeface="Wingdings" panose="05000000000000000000" pitchFamily="2" charset="2"/>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Each Observable Behavior measures one skill that is aligned to the ELPS. </a:t>
            </a:r>
          </a:p>
          <a:p>
            <a:pPr marL="463550" lvl="1" indent="-231775">
              <a:buClr>
                <a:srgbClr val="0070C0"/>
              </a:buClr>
              <a:buFont typeface="Arial" panose="020B0604020202020204" pitchFamily="34" charset="0"/>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The skill can be found on the left under the number of the Observable Behavior. </a:t>
            </a:r>
          </a:p>
          <a:p>
            <a:pPr marL="463550" lvl="1" indent="-231775">
              <a:buClr>
                <a:srgbClr val="0070C0"/>
              </a:buClr>
              <a:buFont typeface="Arial" panose="020B0604020202020204" pitchFamily="34" charset="0"/>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The boxes contain descriptions of characteristics that students learning English are likely to demonstrate over time.</a:t>
            </a:r>
          </a:p>
          <a:p>
            <a:pPr marL="463550" lvl="1" indent="-231775">
              <a:buClr>
                <a:srgbClr val="0070C0"/>
              </a:buClr>
              <a:buFont typeface="Arial" panose="020B0604020202020204" pitchFamily="34" charset="0"/>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The descriptors show the progression of second language acquisition from one proficiency level to the next and are aligned to the TELPAS Alternate PLDs.</a:t>
            </a:r>
          </a:p>
        </p:txBody>
      </p:sp>
      <p:pic>
        <p:nvPicPr>
          <p:cNvPr id="7" name="Picture 6" descr="Image of Observable Behavior L3;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858313" y="4130826"/>
            <a:ext cx="9857909" cy="2081794"/>
          </a:xfrm>
          <a:prstGeom prst="rect">
            <a:avLst/>
          </a:prstGeom>
        </p:spPr>
      </p:pic>
      <p:sp>
        <p:nvSpPr>
          <p:cNvPr id="5" name="Footer Placeholder 4">
            <a:extLst>
              <a:ext uri="{FF2B5EF4-FFF2-40B4-BE49-F238E27FC236}">
                <a16:creationId xmlns:a16="http://schemas.microsoft.com/office/drawing/2014/main" id="{9B304E37-136D-467B-AB00-94BC10E0AD90}"/>
              </a:ext>
            </a:extLst>
          </p:cNvPr>
          <p:cNvSpPr>
            <a:spLocks noGrp="1"/>
          </p:cNvSpPr>
          <p:nvPr>
            <p:ph type="ftr" sz="quarter" idx="11"/>
          </p:nvPr>
        </p:nvSpPr>
        <p:spPr/>
        <p:txBody>
          <a:bodyPr/>
          <a:lstStyle/>
          <a:p>
            <a:r>
              <a:rPr lang="en-US" dirty="0"/>
              <a:t>Student Assessment Division</a:t>
            </a:r>
          </a:p>
        </p:txBody>
      </p:sp>
      <p:sp>
        <p:nvSpPr>
          <p:cNvPr id="6" name="Slide Number Placeholder 5">
            <a:extLst>
              <a:ext uri="{FF2B5EF4-FFF2-40B4-BE49-F238E27FC236}">
                <a16:creationId xmlns:a16="http://schemas.microsoft.com/office/drawing/2014/main" id="{7AFC0106-DF22-4E99-A235-C426C1954F85}"/>
              </a:ext>
            </a:extLst>
          </p:cNvPr>
          <p:cNvSpPr>
            <a:spLocks noGrp="1"/>
          </p:cNvSpPr>
          <p:nvPr>
            <p:ph type="sldNum" sz="quarter" idx="12"/>
          </p:nvPr>
        </p:nvSpPr>
        <p:spPr/>
        <p:txBody>
          <a:bodyPr/>
          <a:lstStyle/>
          <a:p>
            <a:fld id="{0088AB57-2DBE-44A3-AE96-942C49E954BF}" type="slidenum">
              <a:rPr lang="en-US" smtClean="0"/>
              <a:t>5</a:t>
            </a:fld>
            <a:endParaRPr lang="en-US" dirty="0"/>
          </a:p>
        </p:txBody>
      </p:sp>
    </p:spTree>
    <p:custDataLst>
      <p:tags r:id="rId1"/>
    </p:custDataLst>
    <p:extLst>
      <p:ext uri="{BB962C8B-B14F-4D97-AF65-F5344CB8AC3E}">
        <p14:creationId xmlns:p14="http://schemas.microsoft.com/office/powerpoint/2010/main" val="3723394352"/>
      </p:ext>
    </p:extLst>
  </p:cSld>
  <p:clrMapOvr>
    <a:masterClrMapping/>
  </p:clrMapOvr>
  <mc:AlternateContent xmlns:mc="http://schemas.openxmlformats.org/markup-compatibility/2006" xmlns:p14="http://schemas.microsoft.com/office/powerpoint/2010/main">
    <mc:Choice Requires="p14">
      <p:transition spd="med" p14:dur="700" advClick="0" advTm="56622">
        <p:fade/>
      </p:transition>
    </mc:Choice>
    <mc:Fallback xmlns="">
      <p:transition spd="med" advClick="0" advTm="56622">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Observable Behaviors and the Glossary</a:t>
            </a:r>
          </a:p>
        </p:txBody>
      </p:sp>
      <p:pic>
        <p:nvPicPr>
          <p:cNvPr id="11" name="Picture 10" descr="Image of Observable Behavior L3;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230125" y="1262480"/>
            <a:ext cx="9384087" cy="2053332"/>
          </a:xfrm>
          <a:prstGeom prst="rect">
            <a:avLst/>
          </a:prstGeom>
        </p:spPr>
      </p:pic>
      <p:sp>
        <p:nvSpPr>
          <p:cNvPr id="5" name="Content Placeholder 4">
            <a:extLst>
              <a:ext uri="{FF2B5EF4-FFF2-40B4-BE49-F238E27FC236}">
                <a16:creationId xmlns:a16="http://schemas.microsoft.com/office/drawing/2014/main" id="{AB9FE9DA-B7EE-B74A-B743-26381C350B32}"/>
              </a:ext>
            </a:extLst>
          </p:cNvPr>
          <p:cNvSpPr>
            <a:spLocks noGrp="1"/>
          </p:cNvSpPr>
          <p:nvPr>
            <p:ph sz="quarter" idx="13"/>
          </p:nvPr>
        </p:nvSpPr>
        <p:spPr>
          <a:xfrm>
            <a:off x="205929" y="3429001"/>
            <a:ext cx="4761855" cy="2971800"/>
          </a:xfrm>
        </p:spPr>
        <p:txBody>
          <a:bodyPr>
            <a:normAutofit/>
          </a:bodyPr>
          <a:lstStyle/>
          <a:p>
            <a:pPr marL="342900" indent="-342900">
              <a:buClr>
                <a:schemeClr val="accent2"/>
              </a:buClr>
              <a:buFont typeface="Wingdings" panose="05000000000000000000" pitchFamily="2" charset="2"/>
              <a:buChar char="§"/>
            </a:pPr>
            <a:r>
              <a:rPr lang="en-US" sz="2000" b="1" dirty="0">
                <a:latin typeface="Open Sans Semibold" panose="020B0706030804020204" pitchFamily="34" charset="0"/>
                <a:ea typeface="Open Sans Semibold" panose="020B0706030804020204" pitchFamily="34" charset="0"/>
                <a:cs typeface="Open Sans Semibold" panose="020B0706030804020204" pitchFamily="34" charset="0"/>
              </a:rPr>
              <a:t>You may discover vocabulary in the Observable Behaviors that might be used in a way that differs from common classroom usage. </a:t>
            </a:r>
          </a:p>
          <a:p>
            <a:pPr marL="342900" indent="-342900">
              <a:buClr>
                <a:schemeClr val="accent2"/>
              </a:buClr>
              <a:buFont typeface="Wingdings" panose="05000000000000000000" pitchFamily="2" charset="2"/>
              <a:buChar char="§"/>
            </a:pPr>
            <a:r>
              <a:rPr lang="en-US" sz="2000" b="1" dirty="0">
                <a:latin typeface="Open Sans Semibold" panose="020B0706030804020204" pitchFamily="34" charset="0"/>
                <a:ea typeface="Open Sans Semibold" panose="020B0706030804020204" pitchFamily="34" charset="0"/>
                <a:cs typeface="Open Sans Semibold" panose="020B0706030804020204" pitchFamily="34" charset="0"/>
              </a:rPr>
              <a:t>The TELPAS Alternate Test Administrator Manual includes a glossary with terms specific to this assessment that may assist you. </a:t>
            </a:r>
          </a:p>
        </p:txBody>
      </p:sp>
      <p:pic>
        <p:nvPicPr>
          <p:cNvPr id="13" name="Picture 12" descr="Image of an entry from the TELPAS Alternate Glossary for the word &quot;academic.&quot; An accessible version of the glossary is availble in the TELPAS Altenrate Test Administrator Manual on the TELPAS Alternate webpage of the TEA website at&#10;https://tea.texas.gov/student.assessment/telpasalt/#Alt" title="TELPAS Alternate Glossary"/>
          <p:cNvPicPr>
            <a:picLocks noChangeAspect="1"/>
          </p:cNvPicPr>
          <p:nvPr/>
        </p:nvPicPr>
        <p:blipFill>
          <a:blip r:embed="rId5"/>
          <a:stretch>
            <a:fillRect/>
          </a:stretch>
        </p:blipFill>
        <p:spPr>
          <a:xfrm>
            <a:off x="5090615" y="3777158"/>
            <a:ext cx="6622501" cy="1561638"/>
          </a:xfrm>
          <a:prstGeom prst="rect">
            <a:avLst/>
          </a:prstGeom>
        </p:spPr>
      </p:pic>
      <p:sp>
        <p:nvSpPr>
          <p:cNvPr id="3"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081451CC-7522-4FAF-A91F-03CB10764463}"/>
              </a:ext>
            </a:extLst>
          </p:cNvPr>
          <p:cNvSpPr>
            <a:spLocks noGrp="1"/>
          </p:cNvSpPr>
          <p:nvPr>
            <p:ph type="sldNum" sz="quarter" idx="12"/>
          </p:nvPr>
        </p:nvSpPr>
        <p:spPr/>
        <p:txBody>
          <a:bodyPr/>
          <a:lstStyle/>
          <a:p>
            <a:fld id="{0088AB57-2DBE-44A3-AE96-942C49E954BF}" type="slidenum">
              <a:rPr lang="en-US" smtClean="0"/>
              <a:t>6</a:t>
            </a:fld>
            <a:endParaRPr lang="en-US" dirty="0"/>
          </a:p>
        </p:txBody>
      </p:sp>
    </p:spTree>
    <p:custDataLst>
      <p:tags r:id="rId1"/>
    </p:custDataLst>
    <p:extLst>
      <p:ext uri="{BB962C8B-B14F-4D97-AF65-F5344CB8AC3E}">
        <p14:creationId xmlns:p14="http://schemas.microsoft.com/office/powerpoint/2010/main" val="3233012393"/>
      </p:ext>
    </p:extLst>
  </p:cSld>
  <p:clrMapOvr>
    <a:masterClrMapping/>
  </p:clrMapOvr>
  <mc:AlternateContent xmlns:mc="http://schemas.openxmlformats.org/markup-compatibility/2006" xmlns:p14="http://schemas.microsoft.com/office/powerpoint/2010/main">
    <mc:Choice Requires="p14">
      <p:transition spd="med" p14:dur="700" advClick="0" advTm="32789">
        <p:fade/>
      </p:transition>
    </mc:Choice>
    <mc:Fallback xmlns="">
      <p:transition spd="med" advClick="0" advTm="32789">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2F5CAC"/>
                </a:solidFill>
              </a:rPr>
              <a:t>Observable Behaviors with Classroom Examples</a:t>
            </a:r>
          </a:p>
        </p:txBody>
      </p:sp>
      <p:sp>
        <p:nvSpPr>
          <p:cNvPr id="3" name="Content Placeholder 2"/>
          <p:cNvSpPr>
            <a:spLocks noGrp="1"/>
          </p:cNvSpPr>
          <p:nvPr>
            <p:ph idx="13"/>
          </p:nvPr>
        </p:nvSpPr>
        <p:spPr>
          <a:xfrm>
            <a:off x="167627" y="1597026"/>
            <a:ext cx="4458963" cy="4078786"/>
          </a:xfrm>
        </p:spPr>
        <p:txBody>
          <a:bodyPr>
            <a:normAutofit/>
          </a:bodyPr>
          <a:lstStyle/>
          <a:p>
            <a:pPr>
              <a:lnSpc>
                <a:spcPts val="2200"/>
              </a:lnSpc>
              <a:spcAft>
                <a:spcPts val="12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Texas teachers developed classroom examples to help test administrators better understand the descriptions of student performance for each Observable Behavior.</a:t>
            </a:r>
          </a:p>
          <a:p>
            <a:pPr>
              <a:lnSpc>
                <a:spcPts val="2200"/>
              </a:lnSpc>
              <a:spcAft>
                <a:spcPts val="12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Elementary and secondary examples describe </a:t>
            </a:r>
            <a:r>
              <a:rPr lang="en-US" sz="2400" i="1" dirty="0">
                <a:latin typeface="Open Sans Semibold" panose="020B0706030804020204" pitchFamily="34" charset="0"/>
                <a:ea typeface="Open Sans Semibold" panose="020B0706030804020204" pitchFamily="34" charset="0"/>
                <a:cs typeface="Open Sans Semibold" panose="020B0706030804020204" pitchFamily="34" charset="0"/>
              </a:rPr>
              <a:t>one</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way that students could demonstrate each skill across the five levels of proficiency.</a:t>
            </a:r>
          </a:p>
        </p:txBody>
      </p:sp>
      <p:pic>
        <p:nvPicPr>
          <p:cNvPr id="8" name="Picture 7" descr="Image of Observable Behavior L8;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4844955" y="2178951"/>
            <a:ext cx="6900322" cy="2861730"/>
          </a:xfrm>
          <a:prstGeom prst="rect">
            <a:avLst/>
          </a:prstGeom>
        </p:spPr>
      </p:pic>
      <p:sp>
        <p:nvSpPr>
          <p:cNvPr id="9" name="Text Placeholder 8">
            <a:extLst>
              <a:ext uri="{FF2B5EF4-FFF2-40B4-BE49-F238E27FC236}">
                <a16:creationId xmlns:a16="http://schemas.microsoft.com/office/drawing/2014/main" id="{096F7F24-07C8-C74E-B8D8-0ED691F6B087}"/>
              </a:ext>
            </a:extLst>
          </p:cNvPr>
          <p:cNvSpPr>
            <a:spLocks noGrp="1"/>
          </p:cNvSpPr>
          <p:nvPr>
            <p:ph type="body" sz="quarter" idx="14"/>
          </p:nvPr>
        </p:nvSpPr>
        <p:spPr>
          <a:xfrm>
            <a:off x="689065" y="5837905"/>
            <a:ext cx="10938828" cy="480776"/>
          </a:xfrm>
        </p:spPr>
        <p:txBody>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An accessible version of the Observable Behaviors and classroom examples can be found at </a:t>
            </a:r>
            <a:r>
              <a:rPr lang="en-US" dirty="0">
                <a:latin typeface="Open Sans Semibold" panose="020B0706030804020204" pitchFamily="34" charset="0"/>
                <a:ea typeface="Open Sans Semibold" panose="020B0706030804020204" pitchFamily="34" charset="0"/>
                <a:cs typeface="Open Sans Semibold" panose="020B0706030804020204" pitchFamily="34" charset="0"/>
                <a:hlinkClick r:id="rId5" tooltip="https://tea.texas.gov/student.assessment/telpasalt/#Alt"/>
              </a:rPr>
              <a:t>https://tea.texas.gov/student.assessment/telpasalt/#Alt</a:t>
            </a: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Footer Placeholder 3">
            <a:extLst>
              <a:ext uri="{FF2B5EF4-FFF2-40B4-BE49-F238E27FC236}">
                <a16:creationId xmlns:a16="http://schemas.microsoft.com/office/drawing/2014/main" id="{0352F546-E13A-49A9-9BBB-31E82844DDBD}"/>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FA29844-58F5-4E0B-83E3-F2761B472249}"/>
              </a:ext>
            </a:extLst>
          </p:cNvPr>
          <p:cNvSpPr>
            <a:spLocks noGrp="1"/>
          </p:cNvSpPr>
          <p:nvPr>
            <p:ph type="sldNum" sz="quarter" idx="12"/>
          </p:nvPr>
        </p:nvSpPr>
        <p:spPr/>
        <p:txBody>
          <a:bodyPr/>
          <a:lstStyle/>
          <a:p>
            <a:fld id="{0088AB57-2DBE-44A3-AE96-942C49E954BF}" type="slidenum">
              <a:rPr lang="en-US" smtClean="0"/>
              <a:t>7</a:t>
            </a:fld>
            <a:endParaRPr lang="en-US" dirty="0"/>
          </a:p>
        </p:txBody>
      </p:sp>
    </p:spTree>
    <p:custDataLst>
      <p:tags r:id="rId1"/>
    </p:custDataLst>
    <p:extLst>
      <p:ext uri="{BB962C8B-B14F-4D97-AF65-F5344CB8AC3E}">
        <p14:creationId xmlns:p14="http://schemas.microsoft.com/office/powerpoint/2010/main" val="637112202"/>
      </p:ext>
    </p:extLst>
  </p:cSld>
  <p:clrMapOvr>
    <a:masterClrMapping/>
  </p:clrMapOvr>
  <mc:AlternateContent xmlns:mc="http://schemas.openxmlformats.org/markup-compatibility/2006" xmlns:p14="http://schemas.microsoft.com/office/powerpoint/2010/main">
    <mc:Choice Requires="p14">
      <p:transition spd="med" p14:dur="700" advClick="0" advTm="39227">
        <p:fade/>
      </p:transition>
    </mc:Choice>
    <mc:Fallback xmlns="">
      <p:transition spd="med" advClick="0" advTm="39227">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474" y="252530"/>
            <a:ext cx="7036981" cy="710206"/>
          </a:xfrm>
        </p:spPr>
        <p:txBody>
          <a:bodyPr>
            <a:normAutofit/>
          </a:bodyPr>
          <a:lstStyle/>
          <a:p>
            <a:pPr algn="ctr"/>
            <a:r>
              <a:rPr lang="en-US" dirty="0">
                <a:solidFill>
                  <a:srgbClr val="2F5CAC"/>
                </a:solidFill>
              </a:rPr>
              <a:t>Using the Classroom Examples</a:t>
            </a:r>
          </a:p>
        </p:txBody>
      </p:sp>
      <p:sp>
        <p:nvSpPr>
          <p:cNvPr id="3" name="Content Placeholder 2"/>
          <p:cNvSpPr>
            <a:spLocks noGrp="1"/>
          </p:cNvSpPr>
          <p:nvPr>
            <p:ph idx="13"/>
          </p:nvPr>
        </p:nvSpPr>
        <p:spPr>
          <a:xfrm>
            <a:off x="683012" y="1358742"/>
            <a:ext cx="10825976" cy="4496148"/>
          </a:xfrm>
        </p:spPr>
        <p:txBody>
          <a:bodyPr>
            <a:normAutofit/>
          </a:bodyPr>
          <a:lstStyle/>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 purpose of each example is to illustrate how a student </a:t>
            </a:r>
            <a:r>
              <a:rPr lang="en-US" sz="2400" i="1" dirty="0">
                <a:latin typeface="Open Sans Semibold" panose="020B0706030804020204" pitchFamily="34" charset="0"/>
                <a:ea typeface="Open Sans Semibold" panose="020B0706030804020204" pitchFamily="34" charset="0"/>
                <a:cs typeface="Open Sans Semibold" panose="020B0706030804020204" pitchFamily="34" charset="0"/>
              </a:rPr>
              <a:t>could</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demonstrate the skill at each proficiency level.</a:t>
            </a:r>
          </a:p>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There are many other classroom activities that could be used as examples for the Observable Behaviors.</a:t>
            </a:r>
            <a:endParaRPr lang="en-US" sz="2400" b="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These examples are not intended to be used as test questions or performance tasks for teachers to replicate, although using them for this purpose is acceptable if needed. </a:t>
            </a:r>
          </a:p>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Teachers are encouraged to use their own activities in the regular classroom setting when determining a student’s ability to understand and use English.</a:t>
            </a:r>
          </a:p>
        </p:txBody>
      </p:sp>
      <p:sp>
        <p:nvSpPr>
          <p:cNvPr id="4" name="Footer Placeholder 3">
            <a:extLst>
              <a:ext uri="{FF2B5EF4-FFF2-40B4-BE49-F238E27FC236}">
                <a16:creationId xmlns:a16="http://schemas.microsoft.com/office/drawing/2014/main" id="{82AF361A-1022-4294-963B-DB7E48219A1E}"/>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8AD6A575-ED88-4ED1-95B6-AB980FC364D1}"/>
              </a:ext>
            </a:extLst>
          </p:cNvPr>
          <p:cNvSpPr>
            <a:spLocks noGrp="1"/>
          </p:cNvSpPr>
          <p:nvPr>
            <p:ph type="sldNum" sz="quarter" idx="12"/>
          </p:nvPr>
        </p:nvSpPr>
        <p:spPr/>
        <p:txBody>
          <a:bodyPr/>
          <a:lstStyle/>
          <a:p>
            <a:fld id="{0088AB57-2DBE-44A3-AE96-942C49E954BF}" type="slidenum">
              <a:rPr lang="en-US" smtClean="0"/>
              <a:t>8</a:t>
            </a:fld>
            <a:endParaRPr lang="en-US" dirty="0"/>
          </a:p>
        </p:txBody>
      </p:sp>
    </p:spTree>
    <p:custDataLst>
      <p:tags r:id="rId1"/>
    </p:custDataLst>
    <p:extLst>
      <p:ext uri="{BB962C8B-B14F-4D97-AF65-F5344CB8AC3E}">
        <p14:creationId xmlns:p14="http://schemas.microsoft.com/office/powerpoint/2010/main" val="284390482"/>
      </p:ext>
    </p:extLst>
  </p:cSld>
  <p:clrMapOvr>
    <a:masterClrMapping/>
  </p:clrMapOvr>
  <mc:AlternateContent xmlns:mc="http://schemas.openxmlformats.org/markup-compatibility/2006" xmlns:p14="http://schemas.microsoft.com/office/powerpoint/2010/main">
    <mc:Choice Requires="p14">
      <p:transition spd="med" p14:dur="700" advClick="0" advTm="42071">
        <p:fade/>
      </p:transition>
    </mc:Choice>
    <mc:Fallback xmlns="">
      <p:transition spd="med" advClick="0" advTm="42071">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99349" y="87527"/>
            <a:ext cx="10300771" cy="914400"/>
          </a:xfrm>
        </p:spPr>
        <p:txBody>
          <a:bodyPr>
            <a:noAutofit/>
          </a:bodyPr>
          <a:lstStyle/>
          <a:p>
            <a:pPr>
              <a:defRPr/>
            </a:pPr>
            <a:r>
              <a:rPr lang="en-US" sz="2800" dirty="0">
                <a:solidFill>
                  <a:srgbClr val="2F5CAC"/>
                </a:solidFill>
              </a:rPr>
              <a:t>Observable Behavior L1. Distinguishing Sounds </a:t>
            </a:r>
            <a:br>
              <a:rPr lang="en-US" sz="2800" dirty="0">
                <a:solidFill>
                  <a:srgbClr val="2F5CAC"/>
                </a:solidFill>
              </a:rPr>
            </a:br>
            <a:r>
              <a:rPr lang="en-US" sz="2800" dirty="0">
                <a:solidFill>
                  <a:srgbClr val="2F5CAC"/>
                </a:solidFill>
              </a:rPr>
              <a:t>with Classroom Examples</a:t>
            </a:r>
          </a:p>
        </p:txBody>
      </p:sp>
      <p:pic>
        <p:nvPicPr>
          <p:cNvPr id="4" name="Picture 3" descr="Image of Observable Behavior L1;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151408" y="1176043"/>
            <a:ext cx="9020175" cy="1838325"/>
          </a:xfrm>
          <a:prstGeom prst="rect">
            <a:avLst/>
          </a:prstGeom>
        </p:spPr>
      </p:pic>
      <p:graphicFrame>
        <p:nvGraphicFramePr>
          <p:cNvPr id="7" name="Table 6" descr="Image of classroom example L1;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559217798"/>
              </p:ext>
            </p:extLst>
          </p:nvPr>
        </p:nvGraphicFramePr>
        <p:xfrm>
          <a:off x="785796" y="3080673"/>
          <a:ext cx="10308189" cy="2872045"/>
        </p:xfrm>
        <a:graphic>
          <a:graphicData uri="http://schemas.openxmlformats.org/drawingml/2006/table">
            <a:tbl>
              <a:tblPr firstRow="1" bandRow="1">
                <a:tableStyleId>{D7AC3CCA-C797-4891-BE02-D94E43425B78}</a:tableStyleId>
              </a:tblPr>
              <a:tblGrid>
                <a:gridCol w="1814185">
                  <a:extLst>
                    <a:ext uri="{9D8B030D-6E8A-4147-A177-3AD203B41FA5}">
                      <a16:colId xmlns:a16="http://schemas.microsoft.com/office/drawing/2014/main" val="20000"/>
                    </a:ext>
                  </a:extLst>
                </a:gridCol>
                <a:gridCol w="1674563">
                  <a:extLst>
                    <a:ext uri="{9D8B030D-6E8A-4147-A177-3AD203B41FA5}">
                      <a16:colId xmlns:a16="http://schemas.microsoft.com/office/drawing/2014/main" val="20001"/>
                    </a:ext>
                  </a:extLst>
                </a:gridCol>
                <a:gridCol w="1729649">
                  <a:extLst>
                    <a:ext uri="{9D8B030D-6E8A-4147-A177-3AD203B41FA5}">
                      <a16:colId xmlns:a16="http://schemas.microsoft.com/office/drawing/2014/main" val="20002"/>
                    </a:ext>
                  </a:extLst>
                </a:gridCol>
                <a:gridCol w="1696597">
                  <a:extLst>
                    <a:ext uri="{9D8B030D-6E8A-4147-A177-3AD203B41FA5}">
                      <a16:colId xmlns:a16="http://schemas.microsoft.com/office/drawing/2014/main" val="20003"/>
                    </a:ext>
                  </a:extLst>
                </a:gridCol>
                <a:gridCol w="1740665">
                  <a:extLst>
                    <a:ext uri="{9D8B030D-6E8A-4147-A177-3AD203B41FA5}">
                      <a16:colId xmlns:a16="http://schemas.microsoft.com/office/drawing/2014/main" val="20004"/>
                    </a:ext>
                  </a:extLst>
                </a:gridCol>
                <a:gridCol w="1652530">
                  <a:extLst>
                    <a:ext uri="{9D8B030D-6E8A-4147-A177-3AD203B41FA5}">
                      <a16:colId xmlns:a16="http://schemas.microsoft.com/office/drawing/2014/main" val="20005"/>
                    </a:ext>
                  </a:extLst>
                </a:gridCol>
              </a:tblGrid>
              <a:tr h="1378525">
                <a:tc>
                  <a:txBody>
                    <a:bodyPr/>
                    <a:lstStyle/>
                    <a:p>
                      <a:r>
                        <a:rPr lang="en-US" sz="2400" dirty="0"/>
                        <a:t>Elementary</a:t>
                      </a:r>
                    </a:p>
                  </a:txBody>
                  <a:tcPr>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does not show a reaction when teacher shows a picture of a dog, says the initial sound for “d,” and then “dog.”</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matches the picture of a dog to an identical picture after teacher shows the dog picture and makes the sound for “d.”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reads the word</a:t>
                      </a:r>
                      <a:r>
                        <a:rPr lang="en-US" sz="1100" b="0" i="0" u="none" strike="noStrike" baseline="0" dirty="0">
                          <a:solidFill>
                            <a:srgbClr val="000000"/>
                          </a:solidFill>
                          <a:effectLst/>
                          <a:latin typeface="Arial" panose="020B0604020202020204" pitchFamily="34" charset="0"/>
                          <a:cs typeface="Arial" panose="020B0604020202020204" pitchFamily="34" charset="0"/>
                        </a:rPr>
                        <a:t> cards</a:t>
                      </a:r>
                      <a:r>
                        <a:rPr lang="en-US" sz="1100" b="0" i="0" u="none" strike="noStrike" dirty="0">
                          <a:solidFill>
                            <a:srgbClr val="000000"/>
                          </a:solidFill>
                          <a:effectLst/>
                          <a:latin typeface="Arial" panose="020B0604020202020204" pitchFamily="34" charset="0"/>
                          <a:cs typeface="Arial" panose="020B0604020202020204" pitchFamily="34" charset="0"/>
                        </a:rPr>
                        <a:t> “dog” and “duck.” </a:t>
                      </a: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places the cards on a</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graphic organizer indicating they have the same initial sound.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identifies the initial “d” sound and the final “g” sound after hearing the word “dog.”</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identifies “cat/cat” as the same, and “cat/cap” as different after hearing them spoken aloud.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361317">
                <a:tc>
                  <a:txBody>
                    <a:bodyPr/>
                    <a:lstStyle/>
                    <a:p>
                      <a:r>
                        <a:rPr lang="en-US" sz="2400" b="1" dirty="0"/>
                        <a:t>Secondary</a:t>
                      </a:r>
                    </a:p>
                  </a:txBody>
                  <a:tcPr>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does not show a reaction when the teacher shows a picture of a rat, says the initial sound for “r,” then “rat.”</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matches the picture of a rat to an identical picture after teacher shows the rat picture and makes the sound for “r.”</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reads the word cards “bat” and “rat.” </a:t>
                      </a: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places the cards on a graphic organizer indicating they have the same final sound.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identifies the initial “r” sound and the final “t” sound after hearing the word “rat.”</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identifies “rat/rat” as the same, and “rat/mat” as different after hearing them spoken aloud.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9</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3359754845"/>
      </p:ext>
    </p:extLst>
  </p:cSld>
  <p:clrMapOvr>
    <a:masterClrMapping/>
  </p:clrMapOvr>
  <mc:AlternateContent xmlns:mc="http://schemas.openxmlformats.org/markup-compatibility/2006" xmlns:p14="http://schemas.microsoft.com/office/powerpoint/2010/main">
    <mc:Choice Requires="p14">
      <p:transition spd="med" p14:dur="700" advClick="0" advTm="15345">
        <p:fade/>
      </p:transition>
    </mc:Choice>
    <mc:Fallback xmlns="">
      <p:transition spd="med" advClick="0" advTm="15345">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ER_PHOTO_0" val="jpg|/9j/4AAQSkZJRgABAgEAkACQAAD/4gxYSUNDX1BST0ZJTEUAAQEAAAxITGlubwIQAABtbnRyUkdC&#10;IFhZWiAHzgACAAkABgAxAABhY3NwTVNGVAAAAABJRUMgc1JHQgAAAAAAAAAAAAAAAAAA9tYAAQAA&#10;AADTLUhQICAAAAAAAAAAAAAAAAAAAAAAAAAAAAAAAAAAAAAAAAAAAAAAAAAAAAAAAAAAAAAAABFj&#10;cHJ0AAABUAAAADNkZXNjAAABhAAAAGx3dHB0AAAB8AAAABRia3B0AAACBAAAABRyWFlaAAACGAAA&#10;ABRnWFlaAAACLAAAABRiWFlaAAACQAAAABRkbW5kAAACVAAAAHBkbWRkAAACxAAAAIh2dWVkAAAD&#10;TAAAAIZ2aWV3AAAD1AAAACRsdW1pAAAD+AAAABRtZWFzAAAEDAAAACR0ZWNoAAAEMAAAAAxyVFJD&#10;AAAEPAAACAxnVFJDAAAEPAAACAxiVFJDAAAEPAAACAx0ZXh0AAAAAENvcHlyaWdodCAoYykgMTk5&#10;OCBIZXdsZXR0LVBhY2thcmQgQ29tcGFueQAAZGVzYwAAAAAAAAASc1JHQiBJRUM2MTk2Ni0yLjEA&#10;AAAAAAAAAAAAABJzUkdCIElFQzYxOTY2LTIuMQAAAAAAAAAAAAAAAAAAAAAAAAAAAAAAAAAAAAAA&#10;AAAAAAAAAAAAAAAAAAAAAAAAAAAAWFlaIAAAAAAAAPNRAAEAAAABFsxYWVogAAAAAAAAAAAAAAAA&#10;AAAAAFhZWiAAAAAAAABvogAAOPUAAAOQWFlaIAAAAAAAAGKZAAC3hQAAGNpYWVogAAAAAAAAJKAA&#10;AA+EAAC2z2Rlc2MAAAAAAAAAFklFQyBodHRwOi8vd3d3LmllYy5jaAAAAAAAAAAAAAAAFklFQyBo&#10;dHRwOi8vd3d3LmllYy5jaAAAAAAAAAAAAAAAAAAAAAAAAAAAAAAAAAAAAAAAAAAAAAAAAAAAAAAA&#10;AAAAAABkZXNjAAAAAAAAAC5JRUMgNjE5NjYtMi4xIERlZmF1bHQgUkdCIGNvbG91ciBzcGFjZSAt&#10;IHNSR0IAAAAAAAAAAAAAAC5JRUMgNjE5NjYtMi4xIERlZmF1bHQgUkdCIGNvbG91ciBzcGFjZSAt&#10;IHNSR0IAAAAAAAAAAAAAAAAAAAAAAAAAAAAAZGVzYwAAAAAAAAAsUmVmZXJlbmNlIFZpZXdpbmcg&#10;Q29uZGl0aW9uIGluIElFQzYxOTY2LTIuMQAAAAAAAAAAAAAALFJlZmVyZW5jZSBWaWV3aW5nIENv&#10;bmRpdGlvbiBpbiBJRUM2MTk2Ni0yLjEAAAAAAAAAAAAAAAAAAAAAAAAAAAAAAAAAAHZpZXcAAAAA&#10;ABOk/gAUXy4AEM8UAAPtzAAEEwsAA1yeAAAAAVhZWiAAAAAAAEwJVgBQAAAAVx/nbWVhcwAAAAAA&#10;AAABAAAAAAAAAAAAAAAAAAAAAAAAAo8AAAACc2lnIAAAAABDUlQgY3VydgAAAAAAAAQAAAAABQAK&#10;AA8AFAAZAB4AIwAoAC0AMgA3ADsAQABFAEoATwBUAFkAXgBjAGgAbQByAHcAfACBAIYAiwCQAJUA&#10;mgCfAKQAqQCuALIAtwC8AMEAxgDLANAA1QDbAOAA5QDrAPAA9gD7AQEBBwENARMBGQEfASUBKwEy&#10;ATgBPgFFAUwBUgFZAWABZwFuAXUBfAGDAYsBkgGaAaEBqQGxAbkBwQHJAdEB2QHhAekB8gH6AgMC&#10;DAIUAh0CJgIvAjgCQQJLAlQCXQJnAnECegKEAo4CmAKiAqwCtgLBAssC1QLgAusC9QMAAwsDFgMh&#10;Ay0DOANDA08DWgNmA3IDfgOKA5YDogOuA7oDxwPTA+AD7AP5BAYEEwQgBC0EOwRIBFUEYwRxBH4E&#10;jASaBKgEtgTEBNME4QTwBP4FDQUcBSsFOgVJBVgFZwV3BYYFlgWmBbUFxQXVBeUF9gYGBhYGJwY3&#10;BkgGWQZqBnsGjAadBq8GwAbRBuMG9QcHBxkHKwc9B08HYQd0B4YHmQesB78H0gflB/gICwgfCDII&#10;RghaCG4IggiWCKoIvgjSCOcI+wkQCSUJOglPCWQJeQmPCaQJugnPCeUJ+woRCicKPQpUCmoKgQqY&#10;Cq4KxQrcCvMLCwsiCzkLUQtpC4ALmAuwC8gL4Qv5DBIMKgxDDFwMdQyODKcMwAzZDPMNDQ0mDUAN&#10;Wg10DY4NqQ3DDd4N+A4TDi4OSQ5kDn8Omw62DtIO7g8JDyUPQQ9eD3oPlg+zD88P7BAJECYQQxBh&#10;EH4QmxC5ENcQ9RETETERTxFtEYwRqhHJEegSBxImEkUSZBKEEqMSwxLjEwMTIxNDE2MTgxOkE8UT&#10;5RQGFCcUSRRqFIsUrRTOFPAVEhU0FVYVeBWbFb0V4BYDFiYWSRZsFo8WshbWFvoXHRdBF2UXiReu&#10;F9IX9xgbGEAYZRiKGK8Y1Rj6GSAZRRlrGZEZtxndGgQaKhpRGncanhrFGuwbFBs7G2MbihuyG9oc&#10;AhwqHFIcexyjHMwc9R0eHUcdcB2ZHcMd7B4WHkAeah6UHr4e6R8THz4faR+UH78f6iAVIEEgbCCY&#10;IMQg8CEcIUghdSGhIc4h+yInIlUigiKvIt0jCiM4I2YjlCPCI/AkHyRNJHwkqyTaJQklOCVoJZcl&#10;xyX3JicmVyaHJrcm6CcYJ0kneierJ9woDSg/KHEooijUKQYpOClrKZ0p0CoCKjUqaCqbKs8rAis2&#10;K2krnSvRLAUsOSxuLKIs1y0MLUEtdi2rLeEuFi5MLoIuty7uLyQvWi+RL8cv/jA1MGwwpDDbMRIx&#10;SjGCMbox8jIqMmMymzLUMw0zRjN/M7gz8TQrNGU0njTYNRM1TTWHNcI1/TY3NnI2rjbpNyQ3YDec&#10;N9c4FDhQOIw4yDkFOUI5fzm8Ofk6Njp0OrI67zstO2s7qjvoPCc8ZTykPOM9Ij1hPaE94D4gPmA+&#10;oD7gPyE/YT+iP+JAI0BkQKZA50EpQWpBrEHuQjBCckK1QvdDOkN9Q8BEA0RHRIpEzkUSRVVFmkXe&#10;RiJGZ0arRvBHNUd7R8BIBUhLSJFI10kdSWNJqUnwSjdKfUrESwxLU0uaS+JMKkxyTLpNAk1KTZNN&#10;3E4lTm5Ot08AT0lPk0/dUCdQcVC7UQZRUFGbUeZSMVJ8UsdTE1NfU6pT9lRCVI9U21UoVXVVwlYP&#10;VlxWqVb3V0RXklfgWC9YfVjLWRpZaVm4WgdaVlqmWvVbRVuVW+VcNVyGXNZdJ114XcleGl5sXr1f&#10;D19hX7NgBWBXYKpg/GFPYaJh9WJJYpxi8GNDY5dj62RAZJRk6WU9ZZJl52Y9ZpJm6Gc9Z5Nn6Wg/&#10;aJZo7GlDaZpp8WpIap9q92tPa6dr/2xXbK9tCG1gbbluEm5rbsRvHm94b9FwK3CGcOBxOnGVcfBy&#10;S3KmcwFzXXO4dBR0cHTMdSh1hXXhdj52m3b4d1Z3s3gReG54zHkqeYl553pGeqV7BHtje8J8IXyB&#10;fOF9QX2hfgF+Yn7CfyN/hH/lgEeAqIEKgWuBzYIwgpKC9INXg7qEHYSAhOOFR4Wrhg6GcobXhzuH&#10;n4gEiGmIzokziZmJ/opkisqLMIuWi/yMY4zKjTGNmI3/jmaOzo82j56QBpBukNaRP5GokhGSepLj&#10;k02TtpQglIqU9JVflcmWNJaflwqXdZfgmEyYuJkkmZCZ/JpomtWbQpuvnByciZz3nWSd0p5Anq6f&#10;HZ+Ln/qgaaDYoUehtqImopajBqN2o+akVqTHpTilqaYapoum/adup+CoUqjEqTepqaocqo+rAqt1&#10;q+msXKzQrUStuK4trqGvFq+LsACwdbDqsWCx1rJLssKzOLOutCW0nLUTtYq2AbZ5tvC3aLfguFm4&#10;0blKucK6O7q1uy67p7whvJu9Fb2Pvgq+hL7/v3q/9cBwwOzBZ8Hjwl/C28NYw9TEUcTOxUvFyMZG&#10;xsPHQce/yD3IvMk6ybnKOMq3yzbLtsw1zLXNNc21zjbOts83z7jQOdC60TzRvtI/0sHTRNPG1EnU&#10;y9VO1dHWVdbY11zX4Nhk2OjZbNnx2nba+9uA3AXcit0Q3ZbeHN6i3ynfr+A24L3hROHM4lPi2+Nj&#10;4+vkc+T85YTmDeaW5x/nqegy6LzpRunQ6lvq5etw6/vshu0R7ZzuKO6070DvzPBY8OXxcvH/8ozz&#10;GfOn9DT0wvVQ9d72bfb794r4Gfio+Tj5x/pX+uf7d/wH/Jj9Kf26/kv+3P9t////7gAOQWRvYmUA&#10;ZAAAAAAB/9sAQwAMCAgICAgMCAgMEAsLCwwPDg0NDhQSDg4TExIXFBIUFBobFxQUGx4eJxsUJCcn&#10;JyckMjU1NTI7Ozs7Ozs7Ozs7/9sAQwENCgoMCgwODAwOEQ4ODA0RFBQPDxEUEBEYERAUFBMUFRUU&#10;ExQVFRUVFRUVGhoaGhoaHh4eHh4jIyMjJycnLCws/9sAQwINCgoMCgwODAwOEQ4ODA0RFBQPDxEU&#10;EBEYERAUFBMUFRUUExQVFRUVFRUVGhoaGhoaHh4eHh4jIyMjJycnLCws/8AAEQgANgH4AwAiAAER&#10;AQIRAv/EAB8AAAEFAQEBAQEBAAAAAAAAAAABAgMEBQYHCAkKC//EALUQAAIBAwMCBAMFBQQEAAAB&#10;fQECAwAEEQUSITFBBhNRYQcicRQygZGhCCNCscEVUtHwJDNicoIJChYXGBkaJSYnKCkqNDU2Nzg5&#10;OkNERUZHSElKU1RVVldYWVpjZGVmZ2hpanN0dXZ3eHl6g4SFhoeIiYqSk5SVlpeYmZqio6Slpqeo&#10;qaqys7S1tre4ubrCw8TFxsfIycrS09TV1tfY2drh4uPk5ebn6Onq8fLz9PX29/j5+v/EAB8BAAMB&#10;AQEBAQEBAQEAAAAAAAABAgMEBQYHCAkKC//EALURAAIBAgQEAwQHBQQEAAECdwABAgMRBAUhMQYS&#10;QVEHYXETIjKBCBRCkaGxwQkjM1LwFWJy0QoWJDThJfEXGBkaJicoKSo1Njc4OTpDREVGR0hJSlNU&#10;VVZXWFlaY2RlZmdoaWpzdHV2d3h5eoKDhIWGh4iJipKTlJWWl5iZmqKjpKWmp6ipqrKztLW2t7i5&#10;usLDxMXGx8jJytLT1NXW19jZ2uLj5OXm5+jp6vLz9PX29/j5+v/aAAwDAAABEQIRAD8A9VooooAK&#10;KKKACiiigAooooAKKKKACsPw3rg1iTUFLZ8i7Plf9cW4T/0A1Z8SX/8AZ2iXdyDh/KKR+u6T5FP4&#10;ZzXC+Br/AOx66kTHCXaNCfTd95P1XH4100aHtKFWdtY2t8tX+BzVq/s69KF9JXv89F+J6bRRRXMd&#10;IUUUUAFFFFABRRRQAUUUUAFFFFABRRRQAUUUUAFFFFABRRRQAUUUUAFFFFABRRRQAUUUUAFFFFAB&#10;RRRQAUUUUAFFFFABRRRQAUUUUAFFFFABRRRQAUUUUAFFFFABRRRQAUUUUAchr2r+LbXVp4NMtpJL&#10;VPL8t1t2lU5RS3zBTn5iaybnxZ4wsgpvIjbhyQplgMYOOuNwGa9FrjPiT/x72P8A10l/ktdmGqU6&#10;k4UnRhqrc1tdFv8AOxx4mnUpwnVVaejvy301e3yuUIfE3ja5iWa3t3ljbO147ZnQ4ODghSDyK6Lw&#10;rqGv3xuv7bheHZ5Xk74mgznfuxkDPQVN4N/5Fqy/3Zf/AEY9bVRiKsLzpxpQjaTXMlro/wBbF0KU&#10;7QqSqzleKfK3pqv0uY3izVLvSNJ+12RCy+ciZYBhg5zwfpXKW/irxleRmW0hadA20vFbmRcjBxlQ&#10;Rnmug8f/APIA/wC3mL/2aqPgbVdMstHkhvLqKCQ3TsFkdUbBWMA4J9q0oqMcN7T2SqS57aq+hnWc&#10;pYnk9q6ceS+jtqUv7f8AHn/PnN/4Cv8A/E12WjzXlxplvNfqUuXTMqspjIOT/CcYqP8A4SHQv+f+&#10;3/7+J/jWgCCMjkGsa1TmSXsVT13StfyNqMOVt+2dTTZu9vMyNdbxHbobnRTFOqjLQOmZOO6kMM/T&#10;r9a5BvH/AIgjYo8cAZTgho3BBHUffFej1i694V0/XFMhHkXWPlnQdfQMONw/Wqw9akvdrU4tfzW1&#10;+fcnEUar96jUkn/LfT5djg9Y8VanrdstpdiJI1kEn7pWUkgEDOWbjmsqCaS3mjuIjtkidXQ+jKQQ&#10;fzFLcwG2uJbZmVzDI0ZZMlSVJGRkDjio69WEIRjaCSi+i21PLnOcpXk25Lq99DpD4/18/wDPAf8A&#10;AD/8VV7SPEHjHXJvLs/KCKR5kzRgRp9Tzz7Dms7wh4cttdmlku5cRWxTdCvDvuzjnsOO3P0r0i2t&#10;rezhW3tY1iiQYVEGAK4cTUoUW4QpRc+7Wiv+Z3YaFeslOdWSh2T1dvyC2jmihVLiXz5QPmk2hAT7&#10;AdBVPX9VTRtLmvTjzANkKnvI33fy6n2FaNee+Lr2bXddh0SyO5IZPKGOhlbh2PsvT8DXLh6Xtqnv&#10;fDH3pdFZf5nTiKvsafu/FL3Y9Xd/5HUeFNcbW9N8ycg3UDbJ8ADPdWwOmR+oNbVebaVNL4R8TvZ3&#10;LfuGbyZGPAMbcxyfhkE/iK9Jp4qkqc7x+CouaNtrPoLC1XUhaXx03yyvvddQrh9W8b39xemw8Pxh&#10;sMUWTb5skhHdV5GPwNdrKnmRPGDt3qy59MjGa8v0q6m8Ja4zX9uWKK0Tr0ba2PnQng9OPUVeDpxn&#10;7STipyhH3YPZ7kYypKHs4qThGcvemt1saUms+PrEefdRyNGOTugQoB7lFBH512Wh3t1qOlwXt5Gs&#10;Usy79qZ27STtPOTyOetR6b4j0fVcLaXC+af+WUn7uT6AHr+Ga0unAqK9TmXK6Mack90uXT0LoU+V&#10;8yrSqRa2b5tfUWiiisDczPEWrroulS3YI80/u4Ae8jdPy6n6VD4W1s63pazSkG5iPlzgYHPUNj3H&#10;65rlPFN5N4h8QxaNZHMcMnkr3BkP+sc+wxj8DUeiXEvhTxNJYXTYgkfyZGPAKnmKT9QfoTXO6z9p&#10;/cT5b9L9z2Y5ZB4Hl0+tyh7ZR+17NacvzWvqekUnTk0tR3ERnt5YQdpkjdAfTcCM/rXQeOrNq7sr&#10;7nFan431G7vTY+HosjcVSQJ5sshHdV5AH1B/Cq8mt+PdPHn3ccjRjk74EKAe5RRj86zdGvpfCetu&#10;dQt2JVGhkTo4BIO9c8H7vHqK9B03xFo+rYW0uFMh/wCWT/JL+Rxn8M1zQbqX5qjjK/wrT8Op72Lj&#10;TwKgqWBp16HIm60lzt33fMk+X8uxLo13dX+l295eRrFLPHvKJnbg/dPOTyMGma5rNvodi15OC5JC&#10;Rxjgu5yQM9hxkmr/AE4Fcv4/065vNNhuLZTILWRmkReTtYY3Y9sc1tNyjBtatL+meVhYUsRi4RqJ&#10;U6VSo/dTskndqN/uRjR+JPGmsFptMjKxKcfuYkZB7bpA2T+NXNH8Q+K/7Wt9M1KDPnvhjLEYWCjl&#10;mBUKDgD0qPwp4w07T7CPS9QUw+UW2zKCyEMxb5gOQefQ12lrd2l9EJ7SVJ0/vIQwB9OOhrKmuezV&#10;Vt9Vf8LHfjqiwzqUpZfSjT96MKnLZ9oy50te9t+hNXnc3jHxK2oS2dntlZZpEjjSIO5Ck9AMk8Cv&#10;RK8u0i4gtfGAnuZFiiS7udzuQqjIkHJPuaqu2nBJuN5WbXyM8npU5xxU50o1XSpc0YyXNquZ2XrY&#10;0v7f8ef8+c3/AICv/wDE1s+F9T8SXt7LHrUEkMKwlkLwtCC+5RjJAzwTxWr/AMJDoX/P/b/9/E/x&#10;q1aX1lfKz2U8c6ocMY2DgHrg4pxhZr945eVzPEYlSpSi8BTpXVvaKDTXo2h880VtDJcTNsjiRndj&#10;0CqMk1wtx4z17Vbs2+gQFFGSoVBNMVH8TZBUD8PxrsNcs5dQ0i7s4P8AWSwsE7ZI5A/HGK4Dwtrq&#10;eGry4h1CB9s21JCBiWNkLdjjj5uaVaTUoxu4xe8ka5Xh6c6FesqUcRXptctKW1nbW3Xr91i5J4h8&#10;b6WRJfxM0eessKiP6bowv867y2eaS2ikuFEczRq0iDkKxAJH4Gq2n6zperL/AKDcJKcZMf3ZAPdT&#10;g/pV6rpxtd87mntfX8TlxtdVeWLwsMNUg3zcsXC97W92ytYx/EniKHw/bK+zzbiYkQx5wOMZYn0G&#10;fxrlYtd8d6kn2qxRxCSceXDGUP0LqxP51b+IunXUjW+pRqXhjjMUmOdhzkE+xzjNWPDvjXSlsrew&#10;vs2skEaRB8FomCgKDkZIPHORj3rKcm6jjKbgktLaX+Z3YajClgadejhoYqpOT5+dc/Kk3oo/d+Yv&#10;hrX/ABFeap/ZmqQABY2kkd42hlUDgHHAOSQOldaTgZ9KZDNBcxrPbusqMPldCGU/QjNE52wyN6Ix&#10;/IGtoJxWsnLzZ5mJqxr1bwoxoaJOEdubq7aW9DmPB/iubVpZLHUmU3H34WACBlH3lwO46/T6V1de&#10;LWs89pOl5bErJC6srjsR0zXrei6rDrOnRX0PBYYkT+44+8v+HtWWHq865ZPVfijvzrL1hpqtSilS&#10;qaOK2jP9FJa+ty9XKTeK5pfFUGk2TL9lWTypmwGLvzuwewB4q94u13+xtNKwti6ucpDjqo/if8Ae&#10;PeuB8O7o/EFhvBBNzEeeuGxg/iDRWq2lGEX1V/8AIMsy9VKFfE1Ypr2U1TT7pO8vk9F5nrdef6h4&#10;v8RR6vc6fZlX8u6liijWIO5CsVA4yScCvQK8wSaK38byTTuscaapMWdjhQN7ck067a5bNq8rXROT&#10;UqdR4h1Kcavs6PNGMlfVf5mh/b/jz/nzm/8AAV//AImtXw1qvii81Ew6xbyRW/kswZ4GhG4FcDJA&#10;9TxWz/wkOhf8/wDb/wDfxP8AGrNpqFjf7jZXEdx5eN/lsHxnOM4+lOMNV+9b8rk18SpUpp4CnSur&#10;e0UGmr9U2g1CV4LC5niOHigldT1wVUkfqK57wt4wTVMWGpFY7z+B+FSX29m9u/at7Vv+QXef9es/&#10;/oDV5JaWV5diWSzQubaPzX2/eCggbh34J7VNapKE48uujujTK8FQxeGrqraLjOHLU6xbTt6pvdHs&#10;1c14013UNEW0Ngyr5xlD7lD/AHdmOv8AvGqvhPxiLvZpmqvi44WGduBJ6K3+16Hv9esHxK+5p/8A&#10;vXH/ALSpzqKVJyg+3qtURhMDKjmNLD4mCknz7q8ZJQk01fdXR02gXk+oaPa3lyQZZYyzkDaM5I6f&#10;hXP67rHi611WeDTLaSS1Qp5brbtKpyilvmCnPzE1s+E/+Rdsf+uR/wDQmrXquVzhH3mnZO632MPa&#10;08Liq7dGFWKnUioTXur39Gl5JWPObnxb4wsgpvIjbhyQplgMYOOuNwGakh8TeNrmJZre3eWNs7Xj&#10;tmdDg4OCFIPIq/8AEn/j3sf+ukv8lrZ8G/8AItWX+7L/AOjHrJRk6jh7SVkr3v6f5no1K2HhgaWL&#10;+p0XKpVceXl0SXPrt/dIfCmoa9ffav7bheHy/K8nfE0Gc79+MgZ6CiugoroiuVJNt26vc8avVjWq&#10;SqRpxpKVvch8KsktPW1wrjPiT/x72P8A10l/ktdnXLeO9Mv9TgtFsIWnMbyFwuOAQuOpHpXRhGo1&#10;4NtJJvV6LZnJi05UJpJttLRavdF/wb/yLVl/uy/+jHrarK8L2txZaDa210hiljEm5G6jLuR+hrVr&#10;Os06tRrVOcvzZpRTVKmno1CP5I5vx/8A8gD/ALeYv/Zq5/wv4Sstd057y4mljdZ2jAj27cBUOeVP&#10;96un8Z2N3qGjfZ7KIzS+fG21cZwN2TziuU0+18c6XAbawhlhiLlyoWJvmIAJ+YE9AK7MPJ/V+WFS&#10;MJ87+Jpaaepx4iK+sc06cpw5F8Kb119Db/4Vzpf/AD83H/kP/wCIrrFXaoUdgB+VcD9o+I3pN/37&#10;g/8Aia7LRzfNplu2pZ+1FP3u4AHdk9hgdKxxKqWi6lWFSzslF3av8l2NsM6d5KnSnTurtyVk7fN9&#10;y7VDXNQGl6Tc3ucNHERH/vt8qfqRV+sHxPpd9rn2bTLc+Vb7zNczN0AHyooH8R5Jx9KxpKLnHndo&#10;3u2+y1f3m1VyUJcivK1kl3ei+482s7K71G5W2s42mlc9B+pJ6Ae5rb1TwPqmnWi3UZF1hczpEDuQ&#10;+394e/6V32k6NYaLb+RZJgnG+RuZHPqT/TpV6uupmMudezS5F0e7/wAjkp5dHkftG+d9Vsv8zzDw&#10;TqH2HXYo2OI7sGBvTJ5T/wAeAH416fXM6/4Ogvn/ALQ0si1vVbfgcRuw5yf7rZ7j8fWuhtpJZbeK&#10;SdDFKyKZEP8AC2PmH51li6kKzjVho2rSi901t6muFpzoqVKeqTvGS2ae/oUPEerLo2lS3QI85h5c&#10;A9ZGzg/h1/CvP/DGr6fpF9JqGoRyzS7CsWwK2C332JZl5xx+Jrd8X6fr2tanHBa2rm0gwiOcBCzY&#10;3ueenb8K6W08PaRa2sVubSCUxoqmR4kZ2IHLEkE5JrSE6VChaXvSrfEotXS6J9jOcKtevePuxo7O&#10;Sdm+rXc4PxXrml688FxaRSxTxgo5kCAMnUdHbkH+ddd4L1j+1NJWGVs3FniJ89Sv8DfkMfUVpSaH&#10;o0kbRtY24DqVJWKNW5GOCFyDXH6HpGveH9f3JbSS2hdoZJFxtaMnh+vbg/pQ50q9B04+46WseeS1&#10;7pMFCrQrKpL31V0lyRenZtHfVVv9M0/VIxHfQJOo+6WHzD6MMEfgamuFma3kW3YJMY2EbNyoYg7S&#10;fbNefLYeOdBJS0MskeSR5RFxGc9SFYMR/wB8isKFL2l2qkaco2td2v8AM3r1fZ2TpyqRle9le3yJ&#10;/Evgu302zk1PTZWCQ4Z4ZDkgEgZVuOhPQ/nWt4E1i61KyntrtjK9o0YWRuWKOGwCe5Gw81gXMXjj&#10;X1FrdRTeUSCVdFto+O5yEzXXeF9AGgWTRyMJLidg8zL90YGFUewyea6K8rYfkqzjUqcy5eV3aWm7&#10;+856Eb1+elCVOnyvm5lZN67L7jZrJ8T6uNG0mW4Q4nk/dQDvvbv+Aya1q4bxZp2va5qyQwWri0gx&#10;HG5wEyxG+Q89P6CvOqycYvlTbeisezl1GnWxEfbSjGnD3pOTSTUemu93+FzF8Laxp2i3ct9fxyzS&#10;lNkXlhWxu++x3MvPb86f4r1vTNdlhurOKWKZFKSGQIAy9V+67cgk139t4f0e2t47f7HBJ5aKu94o&#10;2dsDG4kqSSadLoWjTRPEbK3UOpUlYo1YZGMghcg+9ZewnycnMrenX1PQebYT619Z9lV517qfOrct&#10;rfD2627lHwdrH9raSiytm4tcRS56kAfI/wCIH5g1u1wXh7Sde0DXT/o0klo7tDLIuNrJn5ZOvY4P&#10;0zXcXaTyWsqWrBJmjYRu2dqsQQCcehrSlJuHvJ3jp9xw5jRpQxLdGcXSrWknFpqPNunbaz/Ahv8A&#10;StO1SMJfwJMAPlY8OPowwR+BrivE3gyHSrR9U06ZhHEyl4pDlhuYKCrDHQkcH86iSx8daDmO1814&#10;geBEVuY/wUhiPyFMuYPHHiALbXcU3lZB2ui20efU5CZ/WsqkozTTpy5/Tr6no4OhVwlSMoY6i8Mp&#10;XknU0ceq5XdJv1Oi8Daxdanp8sN4xkktHVRI3LMjA7QT3I2nmumrH8M6CNBsDA7CSeVt8zr93OMB&#10;R7Cq3i/StY1SG3/spwv2d2kKBjHIXxhSp4HAz3HWtYuUKaunKSW3X+rHnV40MTjpqnONKjObtNq0&#10;Vpq7aaOW3qT6n4Q0PUyzvD5ErcmWD92c+pGCp/KuHvre/wDBmsqtrcbvkWVSOA8ZJG11z6qf51fW&#10;++INoPI8u4fHAJhWc/8AfWxs/iaSz8KeINcvhea2WijYgySSkeaQP4VUdPyAFYztO3JCUZ33tY9T&#10;CKeEU/reLo1cM4NcnP7RvtZNX+SuegW0wubeK4UYEsaSAegYA4/WvLLTT4tV8TNYTMyJNdXALJjc&#10;Mb24yCO1eqoixosaDCqAqgdABwBXmr6H4ntdWlv7G1kV1uJXikAQ8MWGcHI6GrxCb5NHJJ62Xocu&#10;TVIx+tpVI0pTp2g5yUbP3rb9tDf/AOFcaX/z83H/AJD/APiK2dC0G20CGWG2keQSuHJk25BAx2Ar&#10;lPtHxG9Jv+/cH/xNbPheXxU97KNeDiDyTs3rGo37l/ugHpmiDhzLlpyi+7X/AAQxkMW6E/a42jVg&#10;rNwjUTk7PSy5UdNVDUtC0rVh/p1urvjAkHySD/gQwfwNLrdpeX2lXFnYusc0ybAz5C4P3hwD1GRX&#10;Exp490UeREs7xrwoULdpj24cgflV1J8ujg5Ra3Suc2BwsqydSliYUasZWUZTcG1bdNf5EfibwufD&#10;oi1GwuHMRlCLuO2ZGwWBDLjP3T6V1/hPVZ9X0aO4uTmaN2idum4rghvrgjNchPpnjPxJKi38cgRD&#10;wZgtvEue+0AE/kTXc6JpUWi6dFYRtvKZZ36bnbkn/D2rOinztxi4wa2fc68zqR+qUqVerTr4qM/i&#10;p2doa6NpLy7XLzBWBVgCCCCDyCO9YGpeCdEv9zxRm0lP8UPCZ90Py/liqvi3SPEN7eQX2kv8tvGV&#10;RI38qYMTlmySAcgDv2rHGpfEKMeR5dwT03eQjH/vrYRVVJxu4zptro7XMcHhavJCrhsZSpzkveg5&#10;uDWuzWvNp3RSs7i/8JeIDZCXeizIkyLny5EcKQcdm2tx6GvSL47bK4b0gkP5Ka4nQ/B+q3eorqeu&#10;ZRVkErK7B5ZGByM4JwMjnNdrqCSSafcxxAs728qoo6klSAPzooqSjK6aTeie9is2q0atehyzhOpG&#10;MVVqQtyuV11Wmmvpsee+CtPg1R9QsbgfJLaAZ7qd4KsPcHml8PanN4V1qbT9RJWBn8ufqQrD7kg9&#10;sH8jWt4G0bU9NvbmW+t3gV4AqlsYJ3A44Jqfxv4dl1GOPUbCMyXMeI5EQZZ0PQ+5B/T6VnGElTjN&#10;K0oN6eVzsq4ujUxtbC1Zxlh8TCC5lJNRmoqzT2X+aRh26TeNfExllBFpHyw/uwqflT6sev1NJfBY&#10;vHsaoAqi/tFAHAA/djFdh4V0QaLpaxyDFzPiSc9wT0T8B+ua5zU9D1eXxf8A2hDau1uLy2k8wY24&#10;Xy9x6+xpypyUItpuUppv8RUcbSqYmtTjKMKFHCTp002km7xu1fdyt9yO8ryueyj1HxfPYysVSfUp&#10;0ZlxuALt0zmvVK82v9D8Rx69c6jYWsgP2yaWGQBCMF2KsASR0NXiFdR0bSlqlrocuSVIwliL1I05&#10;So2jKclFc3Tfsbn/AArjS/8An5uP/If/AMRWvoPh218PicW0skv2goW8zbxs3YxgD+9XLfaPiN6T&#10;f9+4P/ia1fDUvi59RI1wSC28lsb1iUb8rj7oB6ZpQcOZWpyT7tf8ErFQxkqE/a46hVgldwjUTbs7&#10;pJcqu7o39W/5Bd5/16z/APoDVxHw4/5Clz/16/8As6V3OoxvNp91FGNzvbyqqjqSVIA/OuT8DaNq&#10;mm6hcS31u8CPb7VZsYJ3KccE9hTqJurTdtFcywVSEcvxsXKKlLktFtJv0W7HeKvBgl36lo6Yk5aW&#10;3XgN3LIPX1Hftz15TUdavdSs7azvTvezMgWRs7yG2jDepG3rXr1ct4q8Hx6mGv8ATVEd4OXTokv+&#10;De/fv61Nai7Nw67x7m+WZrFSp0sXZ+zf7us94trls32adr/f5aXhP/kXbH/rkf8A0Jq16zPDdvNa&#10;6HaW9whjlSMhkbhgdxNadbQ+GP8AhX5Hl4pp4is07p1p2a2tzM4z4k/8e9j/ANdJf5LWz4N/5Fqy&#10;/wB2X/0Y9UPHel3+pwWi2ELTmN5C4XHAIXHUj0rU8L2txZaDa210hiljEm5G6jMjkfoazin7eTtp&#10;y79Oh21qkHlOHgpRc1iJNxuuZL95q1vbU1aKKK2PMCiiigAooooAKKKKACiiigAooooAKKKKACii&#10;igAooooAKKKKACiiigAooooAKKKKACiiigAooooAKKKKACiiigAooooAKKKKACiiigAooooAKKKK&#10;ACiiigAooooAKKKKACiiigAooooAKKKKACiiigAooooAKKKKACiiigAooooA/9k="/>
  <p:tag name="ISPRING_COMPANY_LOGO" val="ISPRING_PRESENTER_PHOTO_0"/>
  <p:tag name="ISPRING_PRESENTATION_COURSE_TITLE" val="2022_telpasalternatelisteningdomain_final script"/>
  <p:tag name="ISPRING_PLAYERS_CUSTOMIZATION_2" val="UEsDBBQAAgAIAHBIFk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3az1TkEkmJSgFAAD2EwAAHQAAAHVuaXZlcnNhbC9jb21tb25fbWVzc2FnZXMubG5nrVj/bts2EP6/QN+BEFBgA7q0HdBgGBIXtMTEQmTJFemk2TAIjMTYRCTR1Q8n3l97mj3YnmRHSnbttoGkpEAcmJLvuyP5fXdHnnx4yFK0FkUpVX5qvTt6ayGRxyqR+eLUmrOzX36zUFnxPOGpysWplSsLfRi9fHGS8nxR84WA7y9fIHSSibKEYTnSoy9jJJNTazaOxti+iFgQ4dksGs8ZC/zIw2PiWaMxj+9O3rQ/f8TaDqYz7F9HXnAeRGP33BrZKlvxfIM8tVA//Xp8/PDu/fHPg2DoFHveIRAySO/f9gDyWRh4EaARL/LJJ2aN9P9hdsGcea5PrFH7ZZj1LCSX1kj/77SbhyHxWUQ91yGRSyM/YGYtPMKIY42uVY2WfC1QpdBaintULQWwoJKFQGUqE/MiVvAgr0WXMyeYYtePQkJZ6NrMDXxrRFVRbF4bWF5XS1WAuxIlsuQ3qUiMT+Cbeb8qRAmueQV8RPBXLSX8UmVc5kfdrq98L8COIdmUUIrPYXHZblKAdAB/L6slvEuEeg0u7vNU8QTdFgIAA4r4apXKuPmlpKtCRzhL+aYzihBfuf45kD3waER8Z/vEGpE8QU7B9WQHooSYkhAACl6K4gm2keG6MUc4TYchTNzziQcfpkOYyMUyhU81NI4ZASbMRN5lBUwlIXCc0qsgdPSigSvE0YqX5b0qkgOW7u9nF7Dr2wEIwWZ74ExjbIGBHxJyX1GIuOoGgyix4XerK5gqEDBiJhloSWV1WYFsslUqKmGilXoqPDaUuhG3CvSVCr5uuA/ejdg6ae7huW9PojHbpVCP13m87GkH4vyuPvbVUANN9jnfGVOLFo2DT5BdIBkGQyyCC8iBF0MsrgmFRSa0y8bHl+45NrsEeW+blLZJL+Y6x6QbxOMY7DSb1lLVJTzRSwKpyexIeTTMDSUf58BiF3uP5NYGFehgRgu5FhBHkYii0xGke5s4WlQf5+4f0Rl2PeJ8h3p8g3JVIZ6seR4LIFvM9Z5u4F0iE/NO0974/1zLvxGv2lT/qq0SvkM+vRoaz0FheUQRvKpEtqq6XOsFa8N/ShRa4o+G0GfqT/NPbeLj0A1+zM6UMqvTpgI9e392kQ3do84gnrlS/XfrR0dCm1JDoGHRxRF6jLS/1US7HbuBroiJ6G/n+mdgM2vqFhQ2N79V/a39oAXwFXoqBp3AGpvIKbQ6GVSh/raXMOuD8C91wehvf0XG1GVQda7ETSmrTs9Gz73rq5Hz0wvrXs96UGyYyzwI2QfARdsPliiVGcSf9MCcT8l2BZoScTCTK1WniZF/Ku9MmYC1rTPxbTd8W6jMPE15uaV/U6Y+PCeKZnJh43Q2oJ/aKbj3/uwJ+Om7RAkOoY2xsW/r3sfWak97GoF89FJ4jG5bJ9BRxqt4CeX4VtV50hOoOYI55AwDWDtnKnjR3YW1AF+F0TxF7dPfB4Hojg6SKNmB/emrSpR/DQbR09hh0ObgJx6qTiCGx4cBmEEfq/bgu7XreQ5mLnD5hxwweVPiMpXBo6NuvyCVdusxY9ieTEFN1IhH1QW0kEMQtuSxg3kIB7RWhzYAQTvAZJUKRB64Vs8Q1CkOLyDPmiOXNZry4g6SNFMqHRSb2UAtjmrYnL7caNRVKvNBkT+vROoJM3cWYccx1zuwknB6v2s6ggSOj3F7z5OqRW8we4J9qAFf4YlEVkMBQ0J21zf6isJcB3iK63u2//75t8velN1thoUk1oy/pLD1t1V4NyrNDd3Jm70Lu/8BUEsDBBQAAgAIALdrPVNzanLmpQAAAIIBAAAuAAAAdW5pdmVyc2FsL3BsYXliYWNrX2FuZF9uYXZpZ2F0aW9uX3NldHRpbmdzLnhtbHWQQQqDMBBF957CGwhdh0DXpUWoFxhxKgNJJiSj4O1NRG1p02Xe+3/CjIooQm6MuqprBZPwUyCIljChat7vbCPMeHVkQYhdwoJxz5VMbhhm3waM6GRT+gUmpvwPPz5vDSznoHjEC6Zc6MiivpQKm8klBzONG+sWj9qQJcFBNV88R9FBb/CGS88QhscZ2Jf+q3M3LTdZvPOA2ge2XlTzgap0suPuK1BLAwQUAAIACAC3az1TedrVWYAEAADbFgAAJwAAAHVuaXZlcnNhbC9mbGFzaF9wdWJsaXNoaW5nX3NldHRpbmdzLnhtbOVY3XLaOBS+5yk03ullcf6TZgyZFMyEKX/FTtvMzk5G2AJrI0uuJZPSq32afbA+yR5ZxIGEJCYbdtLtBQOWzvnO0fn5dLBz8i1maEpSSQWvWdvVLQsRHoiQ8knNOvdbb48sJBXmIWaCk5rFhYVO6hUnyUaMysgjSoGoRADD5XGialakVHJs29fX11Uqk1TvCpYpwJfVQMR2khJJuCKpnTA8gy81S4i05gglAOATCz5Xq1cqCDkGqSvCjBFEQ/CcU30ozFoMy8iyjdgIB1eTVGQ8bAgmUpRORjXrt4bb3G7u3sgYqCaNCdcxkXVY1MvqGIch1V5g5tHvBEWETiJw93DPQtc0VFHN2t3a0TAgbt+HycHN2bGGaQgIAldz/JgoHGKFzaMxqMg3JW8WzFI44zimgQ87SAegZjX9S6/TbrqXvb7vepdnfrdjfFhDyXe/+Gso+W2/464jXxa+0e8OTnsXl5/d917bL2fi7GLgDjvt3odLv9/v+O3BrRZkYSmIjr0cZQeyIbI0IEWQHRVl8YhjyqCw74ReEgWtwXA6Ib5oUcj8GDNJLPRnQiYfM8yomkEHbUEHXRGSnMqEBGqoU12zVJoR6xbOAIJjkP+ijvbfFXV0eLR0dNtYvz3WSi8d6IsE81lHTMR/7Pr2/kHh+87BwePOr3LTwUrhIIJmgfPkvjn24tKNGNW8gQNFp9CJ5M4pxxljXpYkIlV17XVuenGxcOEBGGcs+FLW9TMaCRYWASPxiIQ9HJMFivGuKG+B5LaFxlCfDELZTwhHHuZAa1RBeIMCQGYjqajK6aw1lz5NKWYI8IB3Cep698IdRDiVSwVZZFZzSVD/vScUkX+YYJulB0U9RsGKbotS8p9FxkI0Exli9Ar0BIKuyWL4FRG0yGdonIo4XwXKVUjmZqaUXJPwpIyhCzARZ6CpC4QRZSx8zeh3NCJjkQIuwVO4DWCdSoNfXQs4wVLeguIbH98Ylmr3mu6XN/qAOJxiHqwJDuVK4kRtBB/PEBfqRg/CEeBMkjwpIQ3zvTJnqz4/DUXHQJ5fKBtL+JLGGcMvCV8EZAF6gynfjJV1Ev+kB6XNRniaN7pu3hwaWpxCSgwmbATAdpTPGbYEYIA5EpzNEA7gspWaNqZUZBJWDEEYaPl8D40+lGn+NAFmBotpSNJSkFvbO7t7+weHR++Oq/aPv/5++6jSfAwZMKzNmTmk8eBsVE7rzoT0hNIjc9ITmo9MS/d0WyKNdYmH99xdPTWWUG/3fHd42vDbn9r+xQqAPO73bzvH1jfx6os5n09e673suafDxhkaut55x/eOy9RiT0DbqyCCah7rfypldPrnPuTULQWvU1dGcDB0P5UChCSWattyZnv9Ugf+UEZqaAaVwcKQUsoFuHgmhkjh6mE0plDEPwWNlOrLZzHQz8EF/3pIN2SyIS4gOA2ijdXRr8HWm0zQ/zjsr/vf64sFfjlyntttv+93mr8At7zSCJqn4u3b0us2x175MlTvxJTTGMKqZ/riDWp9f2/LsVdvVSqAtvxCul75B1BLAwQUAAIACAC3az1Tic1LFW0DAACcDAAAIQAAAHVuaXZlcnNhbC9mbGFzaF9za2luX3NldHRpbmdzLnhtbJVX227iMBB971cg9r1saXdppRSJW6Vq2bbasrw7yQAWjh3ZDl3+fsexkziQNLSoEp45x57L8bgN1J7y3gGkooI/9of98VWvF0SZlMD1CpKUEQ29kCh4jh/7T3+Xy/7AQgQT8h20pnyrjKWw9SgCw0xrwa8jwTXuc82FTAjrj7895T/BIEd2sQSGdSlnQyKojvkxvJ/OL6K4M+6mo/nsoY0QiSQl/LgUW3Edkmi/lSLjsQnt1nzaaLtjCpJRvu+MiFGlnzUktZgWN4vhYngZJZWgFJiQHuaT4eRnJ4uREFiZ/eju/m5yIac66vPGnNAOVFGd00bD0e3oro2Wki3UizxbzG/mt+14jrvXu/JpXJag4Z/uzBzFfwT5pc1FmqVf0UgqxdYU9IQzMp9ODhMkxuuHhPmD+XQSTELmoE5BKkZjbIOQsZXid/NpA7fV0n31h0Rg7rYU7M004WR6GIWEDMZaZhAMipX1qZ34eM00XiYYbwhTCPBNFegNM3wjmSq2qdsq3B/4oDz2QM5QIdaCZQnMbLwesG6v8LPZNJ8rHrQ0efFJOJzhPGOFfMGqniE9Y4V8N8165ex4Bj/1WE4hhylxvfy8+OgFTnBZlKtYFV5z0tJccuUd7QwFJhExjHNVrWgCpmnBILfZkAZnMQWcHOiWaHyWfhtceMyTUcHgxOGE1iyrQFPNoEltkcikwmDQvXbZOmE1eCzFvhtqopew0QW6bqyaYh4LvxxmWde52+DQdEZZN7vuaXxKHvsJkXuQKyGY6vccD68fHmIf5XOGGdb4lIJ85htxIYcLDf7+eZxtYGFv4KVwojWJdgmG1JZBWVHb2Ob+Be7YpsbyLAlBLlAPFApB1m0Wt6PbHcNfvabwAXGd0OK0TL3D7Tihpd49gxMAEBntivbbhfUkGdOUwQGKkeIZ8oTbMgsUqr8pX6Mup75Kbl+QoxtAlUz8AVt3NBDWGFUzw3q6R7smocrzqs2TYrJXIddmfTEjjVT9063BCam2M/qbCoitqlWTZFq8ayKLYlZrlzw5wITTJJ8/6NClZJo8lsOESF1ZcmcR8Jm9CsE8WeVmZYYNnjaKmbLjYRMl95yO2BXezjGjifkTzZ+wuf3KewN+wTEURMYvJaT2KDS4LRvTxFczH9g46pNUBwPPZPtTdgK/438l4/9QSwMEFAACAAgAt2s9U7HlsC96BAAAZRYAACYAAAB1bml2ZXJzYWwvaHRtbF9wdWJsaXNoaW5nX3NldHRpbmdzLnhtbN1YW0/bSBR+51eMvOpjYy7lUuQE0cSIqCFJY9MWrVZoYk/iWcYzrmccmj7tr9kf1l+yZzzBEAhhgkgr9gGBj8/5zv2CvaPvKUMTkksqeN3Zqm06iPBIxJSP6855ePL2wEFSYR5jJjipO1w46Kix4WXFkFGZBEQpYJUIYLg8zFTdSZTKDl33+vq6RmWW67eCFQrwZS0SqZvlRBKuSO5mDE/hl5pmRDozBAsA+EkFn4k1NjYQ8gzSmYgLRhCNwXJOtVOYnaqUOa7hGuLoapyLgsdNwUSO8vGw7vzR9FtbrZ0bHoPUoinhOiSyAURNVoc4jqk2ArOA/iAoIXScgLX77xx0TWOV1J2dzW0NA+zuQ5gS3LiONUxTQAy4muGnROEYK2wejUJFvit5QzCkeMpxSqMQ3iDtf91phZdBp93yL7u90A8uT8OzjrFhBaHQ/xquIBS2w46/Cr8tfLN31j/uXlx+8T8E7dBOxelF3x902t2Pl2Gv1wnb/VspyMJcED13PsoeZEMUeUSqIHsqKdIhx5RBXd8LvSQKOoPhfExCcUIh8yPMJHHQ3xkZfyowo2oKDbQJDXRFSHYsMxKpgU513VF5QZxbOAMIhkH+qzrafV/V0f7BnOuu0X7r1kIrPWiLDPNpR4zFLzZ9a3evsn17b2+58YvM9LBSOEqgWcCf0jbPvUu6YaN6bOBI0Ql0Irnn5ahgLCiyTOSqoa0uVd8lViY8AuONBJ/Lun5GQ8HiKmAkHZK4i1Oovf4Jd9AICpJB7HoZ4SjAHMYYVRDPqJKQxVAqqsrxdTLjPs4pZghGFMxZgs6CB/GNEpzLuQqsUqmHR9T4sysUkX+Z6BrSo6wBo6BF94EV/xdRsBhNRYEYvQI5gaBNihT+Sgi6O8DQKBdpSWVYKiRLNRNKrkl8ZKPoAlSkBUjqimBEGQ3fCvoDDclI5IBL8ASmP9CpNPi1lYAzLOUtKL6x8Y0ZS+1uy//6RjuI4wnm0YrgUJ8kzdRa8PEUcaFu5CAcES4kKZMS07h8Z+Nb7flpqFoE8vxC2ZjDlzQtGH5J+Cogd6DXmPL1aFkl8U9aYK02wZOy0XXzltDQ4hRSYjDhRQSDkPLZSLUAjDBHgrMpwhFsV6nHxoSKQgLFDAgDLZ9voZGHMi2fxnDsgcY8JrkV5ObW9s673b39g/eHNffnP/++XSo0uzv6DGt15vBoPnoM2UndO4meEFpyGD0hueQ8eiB7IvJUl3j8wNzFZ6KFeLsb+oPjZtj+3A4vFgCUcX+47TxXr97Fm7g8SO4t4uHv28SBfzxonqKBH5x3wuDQpvq6AhpdRQnU70j/M2Ij0zsPIYu+FbxOlg1jf+B/tgKEtFk1qp3abs/K4Y82XANzmvTvnCVWJsCqGZvRCcuG0ZRC2b6KwWHVic+aOa+j+xfe4XRp+5uBsabuJziPkrVVziueyL8vJ//jSC+sfrlo+6GApFQL/aI1+GJBn49a4J+1P/Q6rbWGj9rF71XU7MuGzzxVn8/mvpd57sKvmRtAn/803Nj4D1BLAwQUAAIACAC3az1Tmu3EP7oBAAB4BgAAHwAAAHVuaXZlcnNhbC9odG1sX3NraW5fc2V0dGluZ3MuanONlFFPwjAQx9/9FGS+GiIDnfgGDBMSH0z0zfjQjWMsdL2mLVMkfHfXgdptV2V9Wf/79X+963r7i171BGnQu+/t6/d6/tSc1xpYzagtXDV17tELqwea50t4yQvguYCghZTfS3/kwy9BGQeiNk12z9ZWO34B2i8rxrWLS8JCEZomtJLQ3gntg9A+G4mdkjom5FQ52RqDop+iMCBMX6AqWM0Elw/14+bXgrEE9Q+6Yik0TG/Cu2nsJX8dR9Mono1dLsVCMrF7xAz7CUs3mcKtWJ7iD+1w6fVOgqrOe+MLy3NtFgaKduD5YB7OQz8pFWgNp7jjeBJObkmYswS4m1A0uhtN/kAbxt2Ctugy17n5pqMwGkYjl5Ysg06VZvN4EA+bmKi8OtXsBD9yBj6MLxnJ2Q7UOVYot/KMA5QKM1uRLhrZQaIc2TIX2ZGLx3aQnN2stfX9G3XD6Ceolj9/xbUdLtMpRuOaYeuarYkLWvh6yxmNwZCXW7eiPhIrvR2t3beQACUFluReTLvR2PlrlTVTG1AviLxqnfZMQFe9BNRCrNAKzBiWrotKq7J5c/sEp4KnlMh9rbQGj9u8OHwBUEsDBBQAAgAIALdrPVOUE7MiaQAAAG4AAAAcAAAAdW5pdmVyc2FsL2xvY2FsX3NldHRpbmdzLnhtbA3MMQ6DMAxA0Z1TWN4p7daBwMZWltIDWMRFkRwbkYDg9mT7w9Nv+zMKHLylYOrw9XgisM7mgy4Of9NQvxFSJvUkpuxQDaHvqlZsJvlyzgUmWIUu3iaOJTKPFIscdhGo4VNe/8Aem666AVBLAwQUAAIACAC4az1TW3NV8wEvAACQVwAAFwAAAHVuaXZlcnNhbC91bml2ZXJzYWwucG5n7XwJWFNXtzbWVvt9xWLrFAiQWmtrK4IRBWRI2tI6VFu0tgLKYDmFKAQwRUIgJNHagmIGa1uRMkRFRasQY2SQQGKVnKMyRJySECBtThUxCTFCBnKSnD/YKrT3H557n/vf5/+/q8+DnOyz91prv2vtd6199gl7132ycto/ff7p4eExbfWqDz718HgB8PCYnP7iFHfL/X3xX7t/Tcr5dOX7HnVdvoPuD8+T3vv4PQ8PIe8lxxcvuD//Y/uq+BwPj9nzx34mrf70jYceHrHzV3/w3me0JEOfgaffxhiwOvJee4O4c/6jGXGvEye9Gn9uhegfJR61tXE7z9375bVXsNsufh3mySUv3H0nVBzxfR/lCndRxvmOtu9S8dw8oYj0uyd9ckdAz64upjqnsrVL9nmo5sHPrkRNnWJNgW5HrPPn5mb5qejhMs0pV1CWx9i/pjAgYOz3xajF4HNjF72T/zMbwraxGQOVeVn9TMRQ3thfoLuHaFDJsYVBrsA90hlaY9EZqaNd+sMbqw+8sfqd+I0FbOfVGOZXw7txji3hV1Y1D7l72CJeh3+QNo3Ja6AGAWdEX8w3LHRxr/yha1ZfOyYCm/zGqaDLmJfcnz87fxWDVFkl2SRYeOBBCJ3bCALBbKH7zrsfgnGr52RYfLM5UBoGmOThsbMkxA+A2udHOR53uFi/BPyoWfHvuO75kv3jMaHn48mu+w6/8carqX8KZgsPHFzwp0XuTuc/8Abj3NeHXwfOHJt/7U/TvYH5i9YX4We7r09ewSzctnfJuKFrfviCPRY077j1bTr6L6DigTYKdYRmE0ZPxWgK71/GXciX0zV5m1ucl14K+oSnyD043vP1VpddFyqPHP623Mr6dTdvqjIef6srS6Bb+NSW26qCkfvdhib7rQ0xMcWKRNn2CDExMXbcvqHe0wIJdbhMzhz6Nf6suMCiCooxxio+f2ro6e/TSb8wRwAc/+UzZVozQMJFT7z7WZDU8cgQf1a03hwoU9WLeDW6t8e1/6INUAqIVo46OI4U/WB5ya48izA3ahy2HtVLQS204asxjILwqioxrVWlAq6bJ4CxN4nlNKtxJ3OvirbkzRK8F0Ff28wdB65vdvR9RuUL4tM2m8HUlnEFXOArWI+dTEHjzIvbn+IuaMIs5+ffe6kx6JXF2JWNJ6cJTOH1cC7OqYSyp6ox2+D5M1NO+hHfur3oqeWt51J+Z4u2AEpfqAtZQBiSiLYDWzN5ZmVwLjx/VlXBg0G1GmRgt2WMuyNptUnuIg6r5JlfzSYXdtiUJowdCo4IKbpNXVvhDI+4p9TC4CosCWU6L2TTru6WjRuI206ZTWbv31z5Ajb6vgR3rV5X/I2Z1JD0YOpeGbBvl1J3o27DU8gRj30UfBGoejF/MCWSs2v4ECW4SKtitAHZUFt8rQgI/FFxvK/uaZhads2ESezy0vDvR9bht4C05XSyuASKFAto+bvCTudp8NbEwkS17kYaMcYv9qmSzS2YKTzne7EDgVOuYXaqtxd8JPano4+mbG7tuCTR5hiTJ8fmBT1Fa1FcxSIf0tYs9yyQLxIG7AMIvrmL8Inn2WKuqtnlmdTX+tSchnWUN9McG0ZVi2mDKb6c9SOvwgD7JxFPlZQXQrhXBzQEdnn6E3GVG8dNORY2wyyZetVGM00+37Og4BTVeVZoU46JppV968rpHhyPpw+b5aVv7NklZHXeWTOH5OjyX1nYZTiEqSZB5MSKU72swPAJlrxrxX8APvQWRNMH3cFVn0Hm4tbd4e4VRLPbKCCZfXhhy473WJa6oQmmHF7DFQ44vkjIezuJnquAy/00JYrvORAu+itfrCAzQsxfk8snTSeOPI1Q5XMGO8lRM3t3KptfavsioWY2L9USV73Bn1TYqT3T4469gJ41rR2X/xltiR5fN4tuJKKrmb2ELl/Od19R0YUzBZ9H0PV4XzmXeBwTA7u6zJ9OFfGO3Bynln0zSbQu8GK07FcM+gPz+NhiIZ3rIhSHfZ9HdVwoUVzNDMqdvvuhMCj3OroTP9Efq/CYrim/xONfBcv4m52L68TndWtvL+q6z+F5R1vq5kYWDakMOzY9JQzykRRHOefr2rDTwV2BlX0NH+FflxMamwqpDsb5jBd531GpLZ+M08+izyqOL8e+AK9VlpB+6eoxX76mZatUJuv6lm9+0eNlRkhPm+jpMz+6vNHjPeafajdz+OKkE6+t6FGZwmvHjY0TuzuQCMiFQdMsxJ6jOcTkmpZ4iuCgvjrBqD6uMmmCrFmoN3qB7ma/kRx2A215kSrDTDgmsL4zHi0vbDbwTclHw16iWpaD8SK3GJX++NyUw5V+p2+OL86XGnRT86OO7Xr47ZykCre+y9fSoOSfE0mD4Jo5HVzFhOh7Yd+u7QqvRz1at9SfZzHj4h3761SAUuvZVzzBsPO2XYmi7x7OrRSO6kXJVUyudfTyNWrlt77zDG40JnZMJJEJx3AB9boctlvl0cTd2ysqIyOSakqfcs7swCRibshMUFfbxRXcqVNwOEO6jls0v34TQDz2C/34eBxekukOcqO/GBmj2oLCH7W52XCO2vyTsJvBEY4RIeuBewTuh4ZPxz39W8p53+JLG2W432cJ5D7Rj/TD3mIBnmoRGoeXZQhOjXuFJgbbabU3VabT5genBX2u60IG6Rdun6L9+TagnOF4J1mdPg6STG1u/tlUcE4Exy5g2j5v8fxFP9/j5VnRZPYxERKVJ2buVDIqf6Rnjo/wOvwO8cpCf7kwKHrx7HnklsiLDInj/YpJEfSAWcnPHX3/qcX6yQtcZSh5acJvU/Nl28sY3l9LbF/EmzadEyGSHXhXl/9NfdyE0LdMOm90d1zzXEdWzlUtAO4suNY+/QPKieyKH5vN3ifxz/N4iwLL/U6Lx/Em7E+7/MVMQWd4hOtVWft0fXj5yCFtw8LW85f05H4aWwTkWschn/ppxd7wl4u7j7P2x1a0+pCEQwV9PdEylcikbAzbnZdsoqXxQgkKlamZPmEKb4OXEwXtBUN8lyapaItC1VRcAnkL5iFuZD82sr7VZoTQ9aed684XfzaeEXb2mF+dNGCvMePXgYxK++Um7dSSTPPlpnOy9ogOQvGPU39/MAHOk5h/kian7HjQ7tHWPr1tcf6D9um+9i8SYCd0HUvqBctElHzPi5tbvnkv8p4pZ28a9CBywuAztGl3VHsORc1bxuUFx5OsuWspUwyS0pVX+lnYbTATWMBB+pc9rKpWrVncpqBSz3RNSFwXe8xyHc/7VbijR+z2+xEcOMuKI7VUFaDi5rZVEREzwkBYJQyPmYDGwqLrlA/InUnGpVxpu9vasz6TdXWTzvehdcHUIFXYDX+kQCCWFFGIIji3agL0cZ77RXg8eJXaMVZg1JTO3eNO1yO4vI3sw5QGsmcZpXzRCpWQ5mmK0+JlA4u550WlC/ZwRwtzCyYoD5hyXXWIptDqVWHtZt+gydOtr/CCp3RjeIBHlLV9ToUYkJ+5vW0COOc3JFO3BEy5gVkDhFUyKnLmBL1ynf8xdp7hAqFUHEJvCU+eIH1RUYfqMI1czMQoZsvKTpk+neRUnRdBzL32Utr11HFqx201LfFQsSw40uEhd3Y9fSfp0WtJ78/1R+e7L6b8qoLujE7ovB2q8qPrveCf49ADU2tcHkIMNTY82nZkvE4hPEzZWTGNbSimJOquYILyt3d4Td/X7vi1DhlPQK1f95QdWd+SmdCbiExKWURq60/+Vy7MjdeH5azhe8F8Z28nQnz4S7m1xcpoZIwVvf7IdLq7JtZEmm/dvKkbcheayawhbGM2JMDZH670R5PajO3uELO1mcYK4RkQm4deNxcXmG8rslDPNkVaS10fKZnl1AmkTMSUpmA92sCXMMhOk9d4VrO0pXzD6V4ESjBXj2JIkMk4t9GMwSYPu2DicMccfy/ReixJjfD8o5oZRCa/J5VRXEf8rLAFsxMmUDlCOJWBbwL5p1W5JmWDY5Nm5XiI/UO2ePblTRUvLBdLZpHCwQWKEiuiU2+ZAye3+AFJvXm3ArHFv1DLMQxEPQKd56mLtC4YdMoQkxI+dLKSoppyl0peSFgRcSIoS5z9Ghua1ehH/CTDYT/fA0ftQGxKEaQuUVsnb+2FJJDYaG8SNEnQTdbSD/FTIICH7GlH1NBd/C1LqVk2MFthtRJnRxv01t+OjHutah27Qty1hSw7ORvexP5qvWcuBfyS2CBbhyltBLRr1WFvDokTZ0MjJDWI4C2y+B8oDEePdOn7bKaheQHXgMtowZlxof6k3sASxIgDxAHMzNL6HievtFFLMePeIjQy17J1aoADa+E2tQEwiBnsqxSHhLJkqAbtaQP6Qvv9mwn+GZFVFmZLFJIz3TqD1ygN8B+QCD73Zd2Xf+Y7g/cFtS96PIKijoRM76rLkJ2945XXHdbPAVLYdbDqO0o5sw2bPQMCU8VdNzgUfF22EWJwqpM9DxqGvadeDQuuxy1FtCHiKWATz0Q1jcoO+2RDA9N5p9EEhMe4bzE12eUZGwsN2iYL0xcHpBVyYIPFJVRAAEenFa402eyQpkQOOIa7CZoFWaH+M4wrTaP1sNbgcsEELdxoxW2a4PVOsEGIuZkSqQvK2J3A6qAxevNYqjAat3EvCM2YnNQb6/kTvsXSuBeAoNsapu97sCFkP5fDq80uXFtryd1GarAAQOEZanl0I0/XszgiI+QemAkzIZ5K4l9cx+t5zbfU6HMxL8oiod7JQnrATC0TCd4PE+zIXp0W3/BXW2SqA8Wu1fnYaUi71slciy2ubyKsuOA6h4Ht7WlAAtElE1AsX0ZKwhbuiNy9lOuHi2UhC7Jwl5OxqJ1yLruQzIAZDVpXD8SDlNx9ojg1xNG93MfUQNxdwXVYXF5vA+tq8YKhGkZFtMLtdAupg2so0AMm+k1CsSozjeWvxVuMxGPjmWFGiTBoyoXEeakzScu5l5NQub6aEhdBZfsRs3pJnvTMSIP8Sw6iJ37SG4uNRtrtcxcXdVtiHFZOFwzo9qlljJFSGcyFbkxRhInOR1WdTPT3a2YU6l3D6fXBKSRpKCW/8BNnKoVoyCHuYMzkvV2kpPXCxuwMR8HQO9xt1VlijctukkdHlDcR7839cXwlxHm6A4rckDLTF6qnSXGD4BeZvpqjYRJpQNZNr6LMwxnRaS196PCo7ZAT2ov44IbD/EGGTBkZ0TAGkgkDrl/qn8cqxCbAwAhvefgOpOnjwiSnGSlSLsjS8O6bMjxVBgDXTAAVVEYhR9vMfDeLkyzfGhk4FDx0etqAyaW31qGtXCCP0YqbUFHtlb02B0jx3MpwvjhHAW2ZM3mTI7xq0BuyGnERIJiKDwfvOg/PkUH3iWm+alZFk+M6Rh24T20t5dQj/hlWTdfzXCSd1zit0mAPIwTy5NWtfclSncWU4avhV/YQXHHohXqNyM0cRpP1S4U58/AQdAPzEUypt26mqE06b6hBPr+Eh2fqbQwyjm4xl8CQOnKCOyNmwwlsXq3JjjFRE/M+wt+RCfA3ZAwLvOV01AlVLhRSJaOX9gxovPbhI8GzSj7eRwG9uJxZm9bISwnzkxMIJ6gssYTgZtR6l/wS7QT5tLP/QzgXP8XYPHHdL9qIBYLiPb82UUDTcIUsnu/0bq3FADy/94BDvvKNjJOysnqv0TPKCSPuzIeUYdjgriLOeyMJJNnQz84ZqC2s1kZyUBp0eluibDqyXz47UzaQf5VS+O34jFI6XaP2C+ko2yUBOy2mTYrtRaeppf9iD7n+FypCvAHNcL+1LyQpcPC3Rt0of3zAv+954w525TL/haeyRAO0jMiQcaN3CNPkpjs08p8Wbv0ev/EA+MRE6xJQYr6z+abpwwNHbRGv/zlqRxCgjzC2BPtteePtEum8CZ2LcKgNCiU6fvOqiWYf0wW4PtkjxZ57cj8EfK5i3xMgXvoBeDKT5+4+xfPd5U8QDFjH/U/vepSOBTT5A5XljRomcq+2sb951GWVBg1e2yd9SWv8xiae2z4+wxjmo+/LcY5fp958b8WN3Dms0DbNK95P5HgDldMWbks25X3wJ273k0Clyvb6asZ/XZQdPQ4p5yTRTPeica4rnfR+RAK1opNxLaP2HA1N21RTVWC3NJcmM/MLRkVy5qjF6WKCIAAi6RwFZOhJNRA2GZqpZEcP14DNfisReCI1FVLGJjMMprjRbh7DQY3jJKtTKYwIixIf0m80vlXUR1WNlYaWQ1S0hi2ksNxVWEGhXoJvYPS6gDWKhCeBpMI3TDvBd9yq4Te1TKugMMQBUzqZI75BOHlkZvXWBE2yv+yuCOnJZdAj8W2ggD+qH/DHibPZmdAqu/oJQGu4QoHUZYe7zxEnh5QEx6hzKQkJDZcwSEdwMq0wkd4Bxg3aJnQuXtFOTcQuj8UAsCJsYUh/ltUt0aA2C49lvPMUQkMgD0QIOxhEEIwXG+7+U2tnAORC/R2aRbCD8wT1g74Aguu/nVRyeBn9H7tDmrmT08UOCaikoTo5A7Y4vRi2eXRISWUdcDX86bXuAwB5JpDGPgh7PUwXdPooGtu1h5rO4BIR0WfJtN9kUOnKUl+g2nIZ6hnYwv7x5ScUtonK5kyqn1aKTwe396zoOomL47Nc5bwgHnw05BvwNbUme0cHBos73Rd7q+tSpsKIBZDuemKDtEVqpDkMDTfqD04QlNJCJjU2aJ0hWZb64DQkZX9lq38G9kPgRT8B1lh9m3DP5iKzOT1eww94mbg8ckvthCn7A9W0C7sw+M3u3Ne0ICmmgUilso8te/LgZxHRTSjcf+WThv/rKjalsBkwJzRL4jRka1oeXVsYGtQ6cuDY1E8ja+ALfnKTKkf69DSqDYM8ag/SEPZLR8ulF9yrkfnG4K6Z8kFaFpRTaOk1PnULHgS9d4jmrrxxeUEVLBpgJo9bMaj1HpuCh3sGQ3Mfz2yne2JRXz62ZrHbncWPjfRw22jd/3jURfegdzVIvzWLqWtk6u7N4NvaYOZgKXPwnpWFWmsg+ZLHajGAfKPnhjLKRz9fz5MifeV8p4rfOlrGHy3bRkSHicTWvkOP5f06iS1MRnoUVZhi5t1Y5l3LWolKWBrQNdtxmei4PJj7qUybPxPIiBRo8+8QBSnHOCJAnVMn7Qt4bO27Jrzlx9ikC367U553ioiICEIrCqj64/tEU0mlaz7PQI8ACmUPr96UUOF38w/DZuIAIKAk+FOS4kOKJcn3po+A90poIG/u29zMoODr/Vzh23XGZObhPhJbgveAUk0Z7E8phb2xYikVeyqFaM0h5iE4b3twCtTDmr58B/XM41kctmGw87Z5rhCDRzHpwBsc045IelDdviNv1+1D9sBMcyzLbGnGbAISSlhFfvXqejf9NEk4500ZvYSxHjqt0yI8ViLLSdOw9Fv9ciqeCFW7ynawDzuv+8i29Hh9YKK6qSZsXkh/9rws9in8gnpFIQe/rN8oz+Ig7l0SFczwPOtUYknXQASmfHqc6x1fDXCDn8y6GvOZGtMjTSJH7F425QYmFnaGHAN3qtGztWFvZmlAlStAtbEXosUvLDrZJGnFWfM69syvTYj0sg/IztD8ZXhxFXbRY9AvTsYAmw0dtzHco7SIKd0LVqiY63ymnrB8NVVcx0s5lC54JWI2ZCV1gFDE0k9Wn57D4sJyKorzsWuX35iiTpRzDv7peY5wPft9/LWhiOBldfsmnZKeIYpyqYyZ1qik2bIXb3tdWN/SRWYdrPusPqQBzDmGes00yBkJc2QUmHXx/p/T8gcAzwfyFW4Y3GVjI/yIepAslvipVxyjJrJPUMbOVtxcdeZO08ee9fBdioN2b0uvRh93apMpci/adH2FgmHAfsl5HOLfuovPDQLc1ykBBvTUDs9jlHzfOYp64bKS7gWB+5LhR2EnOPUUsUu5MeHOUFDWHPQbOrWwN8a30Rjw3qlNhuL++h4+YvPyMizHGHzGRS4AFWGTcxXxJw3NLs+eBeDRphZcNu/tIZIG+r6ulvayeTe5JYqe9McqLOEJDzQIpp0TFymvPF7k7iyww+s/skL9/4j1AHd95iaRRq8vQ7Srfk6MbISXE+hD1qeEjgE0NJhTns3QbW4kyVcXxMlyIv5CEVv3usu9/+/pdmsZ3kJ3c1Ynv+VRUBYT5bfQhtUaR3Go1FQunX9qi8nBGaBE8uH8KLpEfm2cNgkFI2BnrNRVHipnmlnfjewsGciNlJLkyJOD+e5XAf1L6Mjxwf3zTjFNjqooI/S02GALu0p+9M/6N62iSW4i3mZpwY2fl8xPbFENMwOeEPsIBtG4rPwbk7MtSF2xQp9PfJrAmWzGcGeo+V26a3SgRmosoHVWWYHx6Ye0Y+hRz5qeNf3rNOk2gUoBw8lqHa3Mdg2NNAtZtqnolwWjF0qgV3gkat/88gnLC4zLvHMK0IcydSzxaDtrtK96aheqQ12ictSaTCw42hTJjEp1sHlEcWGsCd8D6TVVs9JKjRmFkU4GW1FpX66pn7AQv2TfTqtcAoL7bWjraGs5C+W7en0j3hnyeS0mas3Sol9Vd8UPpiqjSVeLVHcRH1wMeoGr+IOsG4A/hrpg1Mnvc/3kPSvPD0vqaPhiaT/3yMiPLNMDeFJw3T5rNRUhol26UPS3lcTmVnnTx2LBHX2IKQMLwHYXFdWjtgEej9cYLa6LqrqjZ/eq4G3uMj+5RePOSIhARkRhYn4hKhJ0X/jpbygkJgVTfWdZ63VK1yOauBW3exv7B8qUrBacDKEktPhBZuvN8HshTjW+AdzvMzkngcAV4v8JXewZyrBQECTDbO2W+smElHJaxFAwYYV7GLD87trfgL+rYbiHHQAF61lTtol5NHFlLla22Kdxm7FRawujtkT+oaIILKt1CucyOaItEO9mna48qsrV5DIs4Gbyc9gCcV1EnmjAGTf+gkznJkOH0nSIeiKjIqon6fXXuHsBBLa/3HeCJW6NfFecObOHYrg71W4H1BT4roEANlaHhWS55Roj0oPU24fSxvnZnTbK6+0YdUk7gOEcWdLPBUiQ2dD8MUr1FMK6riJqrz5ALXSjasVL/Mx8UtOt9lfZfw/ACoBc8a1P0IzruJs+vMpEgv+MeanYd2DFWDxUgOZumxzZjGTNsOJKrdkQwAV6DHDz9X6erqfsZwpLJNpI4tVIede7rnPs8uCk1+d2/Z6pqG8P6p5A60vAdNGQO9C8jzvDlmPnb4aFonYI0BowgZudGWJQTVHRNurq1G13DUo3bEk1DX7EqrexUANvFgcnWEaoookT5wAZYkYLDmpzgmr8Q4tVoxnq/ftEAoEz6cvo/bwJLxMFAHrz0mdNz5r+OzUdxAHm7citIJfXTU1eVEvaX+u5sXrv5qSVnzq1o1ETB2GAZFtN0McrfVeb9w1YJxZl7j37yP1pJOgjr7O0JGiYPqG2cxeRK9AHYlbusMPo+mXH9e8+E9AI0HCBpZD/5CRjU5q7yO/7zymf1/CEUitdWjO1X29NVMQ/KX9H8ZbOUM2tyYbRAT7fJdGFj5ee9fFgnPkvWJ2xTyD4g/iNjL/k59OSCdSayv48eQJtLwF/DpqQOr2B26UTCI4tfPBM7X9AbW4noK9eyctKYpjrB3NFSyCp41H7zfbYicpTISXmjbH3NUNjoswjmWNPVbPHXgMdFDLwnzSoP6DgRPCQyHIoTdH5gEfcoR47rP+bCHe1wrwn4tMLD25t8dut1ys3suuN6MWp2Um032TqV4ZHB6T5iE6vRPSBgP6I6M8dbsbj1GVf8gLk+ROlo5jg+G4wdz37vJyA3FWnnMwshfYg5gEJhZ7vKcm8yGlXm9aLI0uCs4AFBgHPqjYbXJvE/nTPWsMhKuoc8FFYSVYQzoIgtRMTQagCut7o/3kiEgp8SBEUTQJBjLf7v+nhSXOq760kWkxqZK8wuD8LJnmWUu5ltuDq1y+bMrZrnxs6JJbWST9u8ZPlmphilNpHZnMgFU7hn9fSxzVqsvjJrHvZRBBUvFWkpiaLeBc++mu+JFf85n05hc0W6ZCUs2xT8Ip2TLya1lN0k5oQQXfXcoD6bi0mGxKRYULPFh/eWyu6qYnEn8AFPtGD+mZJ2Jug0vTIZXMZbMrMh5n1+AYGJ01RO7HSCc9lc77DgzeYq6JONCV6lmbq2WNlSvLmzMWVnIOiSfW47XCzC2+GjOKsM5V+2MlZ9PhdYxJdcGMPwIO1upmQxQzVfTZRZiqbI9oEnNTLl3TObMwGUj2/d5adYVDWRuxumHX5Pu1Oesvz77LS9HW/5DrinLnidCC94js1TiP1iyajduF6Isjl5d2dEJ8bqezMaDKbj1/aoH2E+Yg0OTPBH0ijE7nbgpZNz7YKlmOh+kkhXYf95GEcLdy4fhmXg6STBOC7PrwaP2x2Y/cORxxFI8KHDImiiqioYbiCIzQJkdJP9ujsogK42TIKOc3J+25fm7BgVPiQKZ2YuVBPWbVIke+XPWP3VuIq8Kw6WeNVir/S0A4ztY+aJEQJUb2sa53BGNE/JN/EaUTUHNL5FbCzUbHbYMxo0TQJqA7aCbKvmuX/b5xLvLjGS/BfsbzvLAeVpKrRS52nBZKQ1iEVSVqo1ofXxv7VZc4OEtHahsiJaGe5IpnlNKnH3o6BdWxh/d9w6drJQKcSbG1XekDl/VM1VRK/DLiZxvIF4HOYjOqQX9MrJyp/G9A/PvrZnZ4wezIZG0u0C3maQueF7F4Jer+7+q2xE4uxAyJYGNIfcqXu84lW3U39ZwrboMkG9DbqLZ7Q1HMuqOWhFtZpndTKOwsmoNM3gMEqZGUiU8ZMEugDKN6ZeM+KUSfXmCdOooYrNNkFBieFzcHdv12ng5S2ZUk/HU78Wy+2cIzIcNLed1s0bu2Xxdq7U7XnbF8kOzHuhdAbUrevH93lFb6BKvzrhM/4Zz1LHv/N1bprno1ejaVJBdvsSJ1uwqO1hYMF/y2/JPNMxTMVz1Q8U/FMxTMVz1Q8U/FMxTMVz1Q8U/FMxTMVz1T8P6xihUM2f+xvmBz4rDZUUzjclwvT3BpIXmNvgvHHzo4sYw/ibdv+fY3GmUQaAoXKGTpNb+GDCyzGcHcyMtQ51QWhpFEtBYQ5kB8P5+Hx60+M4RhXnwFdWUIY6ZBWuNAFfkOnklGdWvBbsBQJDWWZQF6/88E9GRrDsHwbikOrOggHv6oXpBYmxvRNck+zK+kOFrUQD6K4BzSHKd9tQUI1ZjoJTV6dZ7xLRH8TJ9+FZXsypkvJJnNUakAo+FE4Pd6UjKSxhJ8vJLiN35kxg9TW5SIe6NrAZsbznZWhJ6zHh2cnDwS4sRKVmte5MvreRif/ww1xJes51mgSEpstRW4TuvSEHWXn/rBAHyT62Y17AjZo/fbRc0GfLxZ7JZ74Y/wypP1M+kVql3O3R4xzLsMf+n5jvq/HxbttaIjclbd5oL1MqDuYOobeuTRW2efTlOBx1vQtvVY88Zgcpt14hzfZoykA0N8NBus2H3S7WNX+kzN147ItWKtptwdvdFxiqjcQxMdT+yaYlHhp7GTH5Qpy3ejMkwzbxaW+Fi/XL4Le/jprbbaT32gdtrr6WXnqbNRibKFPG7AYslmISRHONLCCXN1EO8Rjeblqkp31lfIyBuRHx1Wr+PuaDAqJhUiUSF3yD32xjdsUsoFlOfebbBhTGExJvjZfLiHLoLC2/7Xx9Tn71utg1MzKGc5Dh1j1OS9iZVuxjd6yK7N3kx3+MkbrQKtxzbQW3yCmVJvhlzxga4bWeaecJ0tL13vWi3Z9paFA/dBWhduUzN6VYmnYm4QVeyC/6MwEf35MYa/bUhlD5oScIL50CZ2QdDQ6rfHCB8UdWTl7Xy7ru/fqJA/1EjCJAOib3ZDNr2w9o0pO+zyiEdNwSSJ6dSVlihZPak0b+h6WGePZvFYvRyX6yHIB7+ofmbyNfTDzTG9er0RnUZkHXs9S8x5R1vpieaH+eUEEgYW0ZEWvbXgMimXcvfJODF3yWJ/fgQudiUk3PDyUB/GWR96AYlE7ZuGgPrXTteR0z/Evi26GOPxeJQVZ5vkO4LF+aqNGb8V3rXvZRO9e0cuADOIsfiIrEFRbeMFMg5m/2bMBf94/vK4skfqJaABWklgDnPJS1FHcqLlSFe7wWyLunB/+JbV8zY4rwsYLuoz25zzU4QMYNY9rsugPZXRg6AWlruAfn0Zc3/FuoaKyek3ZtO3BlIYU5C0T0qbiwaryCoi8Qw91mqyUkGNDEUNK5L4ByaE8wKh96b36czk/ReE2xzjtyRqHDEsssF6RmnsbXZ0jyugxC45Qow4yrHlX9CGl9/cDWTkPjB/iPM7W5nCEcsnDe2IrLWd4dyOr8DEpjDTFaxzfs/Iizn9owv0K09knpTyb5KzfjHpAS/S0QjLESam1YSgJdJbFbguSWJxqnfaDnaZm8UxrGV7ME99iMSB5LSMRPkRVSQRfFPb1IDBDhhiabTm3+/s/Z6kT3Z505Kdr5Sp904b2JY8ZQCTtGLpxX6nr6j7eMaWpzMUvNr5KWsqFvQeCsX4IJcfBaOHhqRr+vmICCIYWZDvUqG1ofWhjNhSaCZcdMk2LT5hTakSObHDHlei05eP7dWpDc+QY8BtRzo6ZaPERlLjO1JmOEF+ptbAi7cjel715/L43JXhu9q8kyB87BgdbaHK+GxSRBloDgk2tKxBXoP9AoHM/ZrJhbSG7ScJgLWfGeGuClomMlUM36uTZpSpG73EXDA1okhWSOoNuhp/dB1REsK23JQ0Up0QjOCE1SLTyDcY6DcsyHtx523bocwfuf5o2ufekc0sNQ+t5lca5voHJD/uEXQXHQ1BLGjl7bE2tzLkvl50SeI+5eCNARj8GCqPDIt4sEb1VgF/RJXkv4stIZqyJk4omDyC6HsSgiHfPfoYBeZPgivnoFrGu38b5ascVWiGr3OYT6kRXh8/32LJ5AAMgrKszNeWdXFUsQnhLAu35rRY3GT4XdgJn7cE7rW9kvpvZyIFmNm6rN3qp9yuHGmfB5D1qcym/mqGBOjuG4EAOTor2N//h4iNuFxsVRQpqsiGEko/0n++rI2Y0S6UWE/cUWoVWSFfGj2WgoAxLqSrRx4/et7z5BwBUhhw13ChSNvE3Ei9RCPhPGgSZ7AOGju6mgKJuS+Te0pe3Tk5lnzDRZ1r8Go3NZdGsQK2dGZnFWvF+Qn+Rhlbo1HWBAKf9kgT+aRGotHRux0jX+6uPo2/maCgfs/RKAkxxCkTu9X4CLWgLbTJ1foWcaGYE96D875oC6njJ0ayGVbr9Jhu1nDp7NXpIC1eEX3GvzGvcFCDzm5dqXCt7LIyPUedmpP8E5xtTWDl17a3z8uqoKqpYSJ1CjrzjehRiqTfmdsUjDu6ysaAnMJF6lJGerHDpcu9nYOpFn8MSbYaPtEgV3y1mGpfI4EzcPLZGx9/0lHippSugpDxu4HzwfPTlbeyvMn3L9763naxZBQ1qrXOnXLP5QALn8OtFXSoFMdAoX9yXm6DM67t/nb9venS6WBryYjGtl4Iaml3yLS2aKUoGtIwidTL4av2oUuKdhaYyqGuXur4/bpuySIIvd948Fw3CiGWbQs6szHUzQeZn05zxUtMoFNpoWpauzbiuCXF5yfQZNHfALHXxv6cFmExHVaor0PMe5NOcQzW3eOTfbiHp834jszNJPV1TWl3nTB1KG2FJf5aZV8vIvl102UU/xdDQqzaNY+KYaqeuyEB4ZkNGGBawMqZVu+iW60wBmCbNq7mlicHg5G//fWG8qAQlA7Ce3SVxka9P18TJufvG/FgfI2ZadGeiLX1pvps2O0NPmDiP9IeE7mRSNmue/lQ02W2nLnD3RhTHzptGgW6BlzBmrYHZQkbxNF9tgVN6LD1aexL1P+UUjVpa0xAvR96or+U2iwAd6oMS03FEyRTnVU/8lkZBhu9NLvFeBkZm3dmaqJlhkeaJdMH1k8L0SD+qHE/n4qXhluac58mAZpjiKMo+w4hWsS6HRQSOkc4dgsGucsefKq/cVf67xIXtBVCv23NFal+1vuP3RHfKC7fQi+OdGbtA1tKuQq/rodiFsMuOLtawpDd1xcqTjGRMdGLvidvEBlpEmw1rbEQvsvaWLtiz0QdArICS7I4zpAOQFK13uEaolau6CSsOJbLIJhMs/3AGy5UGpV77G6++cpbDkI+9TdFgz36epFjpZoqbPTWJRCT3jtus8yz7LDsrfI5mP4gY0HXfmNhcU/m9sTu+Gxz8MlX7bH34huc8lBs9U0Uoh9CQU3FKCf5iIxydxoLbX2DvTsJ6wgjXpaTmEwO70klm0Nmwy/hq0Prp9XJjnAhpWmOAG/ENxOr6yrcjHscBgmyFilXWQtjYd6peI9peJzok+huyP4x9jSY2VB5l7e2cI7XJ3ipp14b/GiYaAJAiYWXt9pMWjkqCTt7ujuVaBgjbk0nuVPcxOi2rkGtizkzmU0NWoR8zC3N8FI3fFVAPQnNhE3SLVd3ndc6U0UL0x7mdUII6q5zZI0LZThXYMV2zu4OrVoTN7vppWoGBflG/3x0BK4/0QbQiw3KdNCYC1BOGbuh1akkMGe0mIsvIyY0hJQ3rmRanbbmbgw5dCruoOf60ytQHcritQ75+C4vuYBKJ6Khc4zDhUNNY4Vf5VsHg8dIs5mgpa9SCqQ7wDaETGrK5lyXZ16pduQKLc8PxsbC+zZqHsY/zuobckE1baSjvDqF1dUi+I3wZ6VLaNWJapIlJTxDBk3Zm9uWyOXYjdEmvv8LoBC8JVYcVLPSmxMtXGpsBGou1SE1S4ctO88AZBhP6yR30PzEY0CutqN3X7tOggy2ZMw3GbHei1WGwUnlrjivp36QsTHar+Y7hus9uHYGSgE2FM7c0qobxD9BtLtu0xIWSVzI0I2aNZ9fYCkiUhf5ggLvqNLn5O8Y85LqLeb8wupfVZbLYOl11pQVh7k6AbqqqXx/3R1aqtjSfnuua90hibAfTgN+Ude8JWrMyC7NnB8l3bF2lzyDlgJmQrktlc6rmjoWUWCJxWslOBUmjOMvqu9Pk1Lt6jB+KHYEA2bH8QcxHYVbvjr+nnnAwVvLoR3Xp3LA72Q4wu7dwcE1ycz5iaDw+VcVjLiVuDgYshWwwOAouP2sDz96W5Ge97JzzyO0NVSyWQFIYxNIn1ev32ywfO/RhY7b7ADC92kU8YbR7XVIo7wDku/bvX9HKY9N+J07cdRS3rZneVlYXL7Xtk9KGa1j2mptz1xS82HfbTdgl6FGJjj8Qilf6D7Ne/6NOfVI6AmrzgX+IALeDKzPYt4fYf9mgGPaHzQtJmkediQa8Kdm1t4f43aCzG+fs7oyV2m8P7pkf9c1QuqVQvw+1+8lrXWv3TTdCrLeN6D9uSf6mpGdZW5HK5HGxgS0slWPEWU+hi7/98ujvbxHzh++Vx3BrRYrTg8kL327LJJj2xqxdGTA4d0csnHP/04mFrrvMfPF/Wl3PjSE6R8TZTpII2btC+vAl6WI/4bHi64mVSC4/7f+wSYlmC2+0iH1Y/9TN7zHfdNL/N/ssvyX0sq9pfu0mJqjgmJe8UHC/7/Z85jvpyb1WW4Eo+H838tGPgsJU++QWuwhKI+XLvB7ab5RKlj62cvlYZd18BX1lD8JGCAch07HP/ad6bF9eatMURJX9XU5PhqCv0DXMZ1lbYVmmtsG9ET6N/3ObcxxSNvYXZIRLVn06k7Xyy8RH/LP9JFO+77yi26VJBYN91pf3ATHe29072KHLjJZPHPWljG0neK6evBpr9dhO+MwIBumKMK6dilldojXuOVP8iNgLuaaX0ZwKmkFJtO0m0qwHLmAa4EMqXcdzHh5ntDKFhOhEV4XH1HgypzxCBpV+h0v9gcs8lgMux7keFt+cu+JG7mzWW22aaTVNI160C7xzxA/eBG/TnMr7EZrRLnGpi2S466ktiA7w8DjbXMN0Cmr+sqWP+gbltxao/A4v38Z+IaxxjXNnKXI/0C2DeUgxRt7lNXymfa/2nMrL7jYortur3yUU4eUJFa/Qr01Xf+ZCVafzSv0uPn5C4rHd648vuXlY/zMbKKGhKPF925WRVYGH0sdaVn/4yQd172/5+n8AUEsDBBQAAgAIALhrPVMM4l9nTwAAAGwAAAAbAAAAdW5pdmVyc2FsL3VuaXZlcnNhbC5wbmcueG1ss7GvyM1RKEstKs7Mz7NVMtQzULK34+WyKShKLctMLVeosFUysjTQM4AAJYVKoBojBLc8M6UkAyhkYG6OEMxIzUzPKLFVsjCwgAvqAw0FAFBLAQIAABQAAgAIAHBIFk82YVgCRwMAAOEJAAAUAAAAAAAAAAEAAAAAAAAAAAB1bml2ZXJzYWwvcGxheWVyLnhtbFBLAQIAABQAAgAIALdrPVOQSSYlKAUAAPYTAAAdAAAAAAAAAAEAAAAAAHkDAAB1bml2ZXJzYWwvY29tbW9uX21lc3NhZ2VzLmxuZ1BLAQIAABQAAgAIALdrPVNzanLmpQAAAIIBAAAuAAAAAAAAAAEAAAAAANwIAAB1bml2ZXJzYWwvcGxheWJhY2tfYW5kX25hdmlnYXRpb25fc2V0dGluZ3MueG1sUEsBAgAAFAACAAgAt2s9U3na1VmABAAA2xYAACcAAAAAAAAAAQAAAAAAzQkAAHVuaXZlcnNhbC9mbGFzaF9wdWJsaXNoaW5nX3NldHRpbmdzLnhtbFBLAQIAABQAAgAIALdrPVOJzUsVbQMAAJwMAAAhAAAAAAAAAAEAAAAAAJIOAAB1bml2ZXJzYWwvZmxhc2hfc2tpbl9zZXR0aW5ncy54bWxQSwECAAAUAAIACAC3az1TseWwL3oEAABlFgAAJgAAAAAAAAABAAAAAAA+EgAAdW5pdmVyc2FsL2h0bWxfcHVibGlzaGluZ19zZXR0aW5ncy54bWxQSwECAAAUAAIACAC3az1Tmu3EP7oBAAB4BgAAHwAAAAAAAAABAAAAAAD8FgAAdW5pdmVyc2FsL2h0bWxfc2tpbl9zZXR0aW5ncy5qc1BLAQIAABQAAgAIALdrPVOUE7MiaQAAAG4AAAAcAAAAAAAAAAEAAAAAAPMYAAB1bml2ZXJzYWwvbG9jYWxfc2V0dGluZ3MueG1sUEsBAgAAFAACAAgAuGs9U1tzVfMBLwAAkFcAABcAAAAAAAAAAAAAAAAAlhkAAHVuaXZlcnNhbC91bml2ZXJzYWwucG5nUEsBAgAAFAACAAgAuGs9UwziX2dPAAAAbAAAABsAAAAAAAAAAQAAAAAAzEgAAHVuaXZlcnNhbC91bml2ZXJzYWwucG5nLnhtbFBLBQYAAAAACgAKAAYDAABUSQAAAAA="/>
  <p:tag name="ISPRING_CURRENT_PLAYER_ID" val="universal"/>
  <p:tag name="ISPRING_UUID" val="{AC0A1512-A0C5-4A72-A61B-30ABC5A41E0A}"/>
  <p:tag name="ISPRING_RESOURCE_FOLDER" val="C:\Users\marimi\Desktop\Texas\2021-2022 Texas\TELPAS Alternate 2022\TELPAS Alt_Listening\2022_telpasalternatelisteningdomain_final script\"/>
  <p:tag name="ISPRING_PRESENTATION_PATH" val="C:\Users\marimi\Desktop\Texas\2021-2022 Texas\TELPAS Alternate 2022\TELPAS Alt_Listening\2022_telpasalternatelisteningdomain_final script.pptx"/>
  <p:tag name="ISPRING_PROJECT_VERSION" val="9.3"/>
  <p:tag name="ISPRING_PROJECT_FOLDER_UPDATED" val="1"/>
  <p:tag name="ISPRING_SCREEN_RECS_UPDATED" val="C:\Users\marimi\Desktop\Texas\2021-2022 Texas\TELPAS Alternate 2022\TELPAS Alt_Listening\2022_telpasalternatelisteningdomain_final script\"/>
  <p:tag name="ISPRING_FIRST_PUBLISH" val="1"/>
  <p:tag name="FLASHSPRING_ZOOM_TAG" val="66"/>
  <p:tag name="ISPRING_PRESENTATION_INFO_2" val="&lt;?xml version=&quot;1.0&quot; encoding=&quot;UTF-8&quot; standalone=&quot;no&quot; ?&gt;&#10;&lt;presentation2&gt;&#10;&#10;  &lt;slides&gt;&#10;    &lt;slide id=&quot;{23A5CF01-4E1B-4021-87BD-18DAA5D3D357}&quot; pptId=&quot;256&quot;/&gt;&#10;    &lt;slide id=&quot;{8D5ABC62-8B6D-4D94-B652-95EB0DC6B04B}&quot; pptId=&quot;318&quot;/&gt;&#10;    &lt;slide id=&quot;{CE589A31-3195-41A6-B815-DC228AE97F8C}&quot; pptId=&quot;319&quot;/&gt;&#10;    &lt;slide id=&quot;{C566FA1B-C1F0-4829-8EB5-72CFAAFAF8E5}&quot; pptId=&quot;301&quot;/&gt;&#10;    &lt;slide id=&quot;{9EC32EB4-2DD2-4097-A9CE-B83B54B64F4B}&quot; pptId=&quot;261&quot;/&gt;&#10;    &lt;slide id=&quot;{F6F2F3A9-9E84-4196-BC06-917B6F527997}&quot; pptId=&quot;262&quot;/&gt;&#10;    &lt;slide id=&quot;{52D0E3AE-4048-43AA-BD2D-06FC74849218}&quot; pptId=&quot;283&quot;/&gt;&#10;    &lt;slide id=&quot;{75C049E9-93C5-4ADB-A581-7F03E2F85600}&quot; pptId=&quot;280&quot;/&gt;&#10;    &lt;slide id=&quot;{E0205123-4B16-499C-BADF-86AD43A452F4}&quot; pptId=&quot;308&quot;/&gt;&#10;    &lt;slide id=&quot;{34A1CB20-4C99-4661-A792-8A94C8463BB6}&quot; pptId=&quot;309&quot;/&gt;&#10;    &lt;slide id=&quot;{1CEDD6A2-6ACB-4F76-AE14-7ACE6FD66CBA}&quot; pptId=&quot;310&quot;/&gt;&#10;    &lt;slide id=&quot;{A1CFE013-1859-48B3-99B1-C7D956792A16}&quot; pptId=&quot;311&quot;/&gt;&#10;    &lt;slide id=&quot;{7145872A-7776-4F39-822B-4989F0CCA0BB}&quot; pptId=&quot;312&quot;/&gt;&#10;    &lt;slide id=&quot;{F295E8C2-C764-4FAE-9391-0A6CFDE664C7}&quot; pptId=&quot;313&quot;/&gt;&#10;    &lt;slide id=&quot;{D595CB50-4651-4796-BEBA-48AFA3E89928}&quot; pptId=&quot;314&quot;/&gt;&#10;    &lt;slide id=&quot;{4694784C-2332-4022-B013-1B6964F6D7E0}&quot; pptId=&quot;315&quot;/&gt;&#10;    &lt;slide id=&quot;{B1B00B1D-A1D2-4B1A-A39F-2ED0A9ACCB55}&quot; pptId=&quot;316&quot;/&gt;&#10;    &lt;slide id=&quot;{36682C83-4D1D-4931-AC99-E4BAC7199900}&quot; pptId=&quot;317&quot;/&gt;&#10;    &lt;slide id=&quot;{6524E8FD-82BB-4D1B-BCB4-8617B1CBF134}&quot; pptId=&quot;320&quot;/&gt;&#10;    &lt;slide id=&quot;{D7E7ABE2-FDE3-4030-AFD2-BB0CF92AC286}&quot; pptId=&quot;297&quot;/&gt;&#10;    &lt;slide id=&quot;{F3F7195B-37C0-43A5-96A5-82AEF37635FC}&quot; pptId=&quot;282&quot;/&gt;&#10;    &lt;slide id=&quot;{1FFB5214-B532-4786-B5A7-AB43CA8A1A85}&quot; pptId=&quot;302&quot;/&gt;&#10;    &lt;slide id=&quot;{78E956CA-000A-47FD-8306-1E0EE2BAACC3}&quot; pptId=&quot;303&quot;/&gt;&#10;    &lt;slide id=&quot;{C3FFF93A-B385-43E3-ACE7-7DE4962515E7}&quot; pptId=&quot;306&quot;/&gt;&#10;    &lt;slide id=&quot;{C5C02728-ACCB-4FEE-9638-9A241EA17ED3}&quot; pptId=&quot;307&quot;/&gt;&#10;    &lt;slide id=&quot;{5EDC5414-0666-418C-91D5-E34B71766328}&quot; pptId=&quot;277&quot;/&gt;&#10;    &lt;slide id=&quot;{9A5A953E-8DB5-41A4-A1B8-8EE9C9C5F058}&quot; pptId=&quot;274&quot;/&gt;&#10;    &lt;slide id=&quot;{12D110A1-962A-4626-AAF2-63D53FD8355F}&quot; pptId=&quot;295&quot;/&gt;&#10;    &lt;slide id=&quot;{F9036BE0-584F-4366-9EFD-3C300398AC70}&quot; pptId=&quot;296&quot;/&gt;&#10;    &lt;slide id=&quot;{4A9E3183-200F-4EDF-9A88-F14C4B91954D}&quot; pptId=&quot;299&quot;/&gt;&#10;    &lt;slide id=&quot;{61EE3EEB-303B-43FE-89CD-991538F888E6}&quot; pptId=&quot;298&quot;/&gt;&#10;  &lt;/slides&gt;&#10;&#10;  &lt;narration&gt;&#10;    &lt;audioTracks&gt;&#10;      &lt;audioTrack muted=&quot;false&quot; name=&quot;Audio 1&quot; resource=&quot;abc2fe12&quot; slideId=&quot;{23A5CF01-4E1B-4021-87BD-18DAA5D3D357}&quot; startTime=&quot;0&quot; volume=&quot;1&quot;&gt;&#10;        &lt;audio channels=&quot;1&quot; format=&quot;s16&quot; sampleRate=&quot;44100&quot;/&gt;&#10;      &lt;/audioTrack&gt;&#10;      &lt;audioTrack muted=&quot;false&quot; name=&quot;Audio 2&quot; resource=&quot;94214328&quot; slideId=&quot;{8D5ABC62-8B6D-4D94-B652-95EB0DC6B04B}&quot; startTime=&quot;0&quot; stepIndex=&quot;0&quot; volume=&quot;1&quot;&gt;&#10;        &lt;audio channels=&quot;1&quot; format=&quot;s16&quot; sampleRate=&quot;44100&quot;/&gt;&#10;      &lt;/audioTrack&gt;&#10;      &lt;audioTrack muted=&quot;false&quot; name=&quot;Audio 3&quot; resource=&quot;d8f0d27a&quot; slideId=&quot;{CE589A31-3195-41A6-B815-DC228AE97F8C}&quot; startTime=&quot;0&quot; stepIndex=&quot;0&quot; volume=&quot;1&quot;&gt;&#10;        &lt;audio channels=&quot;1&quot; format=&quot;s16&quot; sampleRate=&quot;44100&quot;/&gt;&#10;      &lt;/audioTrack&gt;&#10;      &lt;audioTrack muted=&quot;false&quot; name=&quot;Audio 4&quot; resource=&quot;b0887fc7&quot; slideId=&quot;{C566FA1B-C1F0-4829-8EB5-72CFAAFAF8E5}&quot; startTime=&quot;0&quot; stepIndex=&quot;0&quot; volume=&quot;1&quot;&gt;&#10;        &lt;audio channels=&quot;1&quot; format=&quot;s16&quot; sampleRate=&quot;44100&quot;/&gt;&#10;      &lt;/audioTrack&gt;&#10;      &lt;audioTrack muted=&quot;false&quot; name=&quot;Audio 7&quot; resource=&quot;d4cd6591&quot; slideId=&quot;{52D0E3AE-4048-43AA-BD2D-06FC74849218}&quot; startTime=&quot;0&quot; stepIndex=&quot;0&quot; volume=&quot;1&quot;&gt;&#10;        &lt;audio channels=&quot;1&quot; format=&quot;s16&quot; sampleRate=&quot;44100&quot;/&gt;&#10;      &lt;/audioTrack&gt;&#10;      &lt;audioTrack muted=&quot;false&quot; name=&quot;Audio 8&quot; resource=&quot;4ffa5d71&quot; slideId=&quot;{75C049E9-93C5-4ADB-A581-7F03E2F85600}&quot; startTime=&quot;0&quot; stepIndex=&quot;0&quot; volume=&quot;1&quot;&gt;&#10;        &lt;audio channels=&quot;1&quot; format=&quot;s16&quot; sampleRate=&quot;44100&quot;/&gt;&#10;      &lt;/audioTrack&gt;&#10;      &lt;audioTrack muted=&quot;false&quot; name=&quot;Audio 9&quot; resource=&quot;1d8815f5&quot; slideId=&quot;{E0205123-4B16-499C-BADF-86AD43A452F4}&quot; startTime=&quot;0&quot; stepIndex=&quot;0&quot; volume=&quot;1&quot;&gt;&#10;        &lt;audio channels=&quot;1&quot; format=&quot;s16&quot; sampleRate=&quot;44100&quot;/&gt;&#10;      &lt;/audioTrack&gt;&#10;      &lt;audioTrack muted=&quot;false&quot; name=&quot;Audio 10&quot; resource=&quot;86ea55ab&quot; slideId=&quot;{34A1CB20-4C99-4661-A792-8A94C8463BB6}&quot; startTime=&quot;1&quot; stepIndex=&quot;0&quot; volume=&quot;1&quot;&gt;&#10;        &lt;audio channels=&quot;1&quot; format=&quot;s16&quot; sampleRate=&quot;44100&quot;/&gt;&#10;      &lt;/audioTrack&gt;&#10;      &lt;audioTrack muted=&quot;false&quot; name=&quot;Audio 11&quot; resource=&quot;7727d930&quot; slideId=&quot;{6524E8FD-82BB-4D1B-BCB4-8617B1CBF134}&quot; startTime=&quot;0&quot; stepIndex=&quot;0&quot; volume=&quot;1&quot;&gt;&#10;        &lt;audio channels=&quot;1&quot; format=&quot;s16&quot; sampleRate=&quot;44100&quot;/&gt;&#10;      &lt;/audioTrack&gt;&#10;      &lt;audioTrack muted=&quot;false&quot; name=&quot;Audio 12&quot; resource=&quot;8ffa7660&quot; slideId=&quot;{D7E7ABE2-FDE3-4030-AFD2-BB0CF92AC286}&quot; startTime=&quot;0&quot; stepIndex=&quot;0&quot; volume=&quot;1&quot;&gt;&#10;        &lt;audio channels=&quot;1&quot; format=&quot;s16&quot; sampleRate=&quot;44100&quot;/&gt;&#10;      &lt;/audioTrack&gt;&#10;      &lt;audioTrack muted=&quot;false&quot; name=&quot;Audio 13&quot; resource=&quot;c0233892&quot; slideId=&quot;{F3F7195B-37C0-43A5-96A5-82AEF37635FC}&quot; startTime=&quot;0&quot; stepIndex=&quot;0&quot; volume=&quot;1&quot;&gt;&#10;        &lt;audio channels=&quot;1&quot; format=&quot;s16&quot; sampleRate=&quot;44100&quot;/&gt;&#10;      &lt;/audioTrack&gt;&#10;      &lt;audioTrack muted=&quot;false&quot; name=&quot;Audio 14&quot; resource=&quot;c6f73364&quot; slideId=&quot;{1FFB5214-B532-4786-B5A7-AB43CA8A1A85}&quot; startTime=&quot;0&quot; stepIndex=&quot;0&quot; volume=&quot;1&quot;&gt;&#10;        &lt;audio channels=&quot;1&quot; format=&quot;s16&quot; sampleRate=&quot;44100&quot;/&gt;&#10;      &lt;/audioTrack&gt;&#10;      &lt;audioTrack muted=&quot;false&quot; name=&quot;Audio 15&quot; resource=&quot;dcfeb2f3&quot; slideId=&quot;{78E956CA-000A-47FD-8306-1E0EE2BAACC3}&quot; startTime=&quot;0&quot; stepIndex=&quot;0&quot; volume=&quot;1&quot;&gt;&#10;        &lt;audio channels=&quot;1&quot; format=&quot;s16&quot; sampleRate=&quot;44100&quot;/&gt;&#10;      &lt;/audioTrack&gt;&#10;      &lt;audioTrack muted=&quot;false&quot; name=&quot;Audio 17&quot; resource=&quot;ccec3b74&quot; slideId=&quot;{C5C02728-ACCB-4FEE-9638-9A241EA17ED3}&quot; startTime=&quot;0&quot; stepIndex=&quot;0&quot; volume=&quot;1&quot;&gt;&#10;        &lt;audio channels=&quot;1&quot; format=&quot;s16&quot; sampleRate=&quot;44100&quot;/&gt;&#10;      &lt;/audioTrack&gt;&#10;      &lt;audioTrack muted=&quot;false&quot; name=&quot;Audio 19&quot; resource=&quot;9352e30b&quot; slideId=&quot;{9A5A953E-8DB5-41A4-A1B8-8EE9C9C5F058}&quot; startTime=&quot;0&quot; stepIndex=&quot;0&quot; volume=&quot;1&quot;&gt;&#10;        &lt;audio channels=&quot;1&quot; format=&quot;s16&quot; sampleRate=&quot;44100&quot;/&gt;&#10;      &lt;/audioTrack&gt;&#10;      &lt;audioTrack muted=&quot;false&quot; name=&quot;Audio 20&quot; resource=&quot;0fdb4f2a&quot; slideId=&quot;{12D110A1-962A-4626-AAF2-63D53FD8355F}&quot; startTime=&quot;0&quot; stepIndex=&quot;0&quot; volume=&quot;1&quot;&gt;&#10;        &lt;audio channels=&quot;1&quot; format=&quot;s16&quot; sampleRate=&quot;44100&quot;/&gt;&#10;      &lt;/audioTrack&gt;&#10;      &lt;audioTrack muted=&quot;false&quot; name=&quot;Audio 21&quot; resource=&quot;aa1a4c96&quot; slideId=&quot;{F9036BE0-584F-4366-9EFD-3C300398AC70}&quot; startTime=&quot;1&quot; stepIndex=&quot;0&quot; volume=&quot;1&quot;&gt;&#10;        &lt;audio channels=&quot;1&quot; format=&quot;s16&quot; sampleRate=&quot;44100&quot;/&gt;&#10;      &lt;/audioTrack&gt;&#10;      &lt;audioTrack muted=&quot;false&quot; name=&quot;Contact Info&quot; resource=&quot;36c8b976&quot; slideId=&quot;{4A9E3183-200F-4EDF-9A88-F14C4B91954D}&quot; startTime=&quot;0&quot; stepIndex=&quot;0&quot; volume=&quot;1&quot;&gt;&#10;        &lt;audio channels=&quot;1&quot; format=&quot;fltp&quot; sampleRate=&quot;44100&quot;/&gt;&#10;      &lt;/audioTrack&gt;&#10;      &lt;audioTrack muted=&quot;false&quot; name=&quot;Disclaimer&quot; resource=&quot;57c85ddc&quot; slideId=&quot;{61EE3EEB-303B-43FE-89CD-991538F888E6}&quot; startTime=&quot;0&quot; stepIndex=&quot;0&quot; volume=&quot;1&quot;&gt;&#10;        &lt;audio channels=&quot;1&quot; format=&quot;fltp&quot; sampleRate=&quot;44100&quot;/&gt;&#10;      &lt;/audioTrack&gt;&#10;      &lt;audioTrack muted=&quot;false&quot; name=&quot;Audio 22&quot; resource=&quot;b57fffba&quot; slideId=&quot;{9EC32EB4-2DD2-4097-A9CE-B83B54B64F4B}&quot; startTime=&quot;365&quot; stepIndex=&quot;0&quot; volume=&quot;1&quot;&gt;&#10;        &lt;audio channels=&quot;1&quot; format=&quot;s16&quot; sampleRate=&quot;44100&quot;/&gt;&#10;      &lt;/audioTrack&gt;&#10;      &lt;audioTrack muted=&quot;false&quot; name=&quot;Audio 23&quot; resource=&quot;fa21c280&quot; slideId=&quot;{F6F2F3A9-9E84-4196-BC06-917B6F527997}&quot; startTime=&quot;0&quot; stepIndex=&quot;0&quot; volume=&quot;1&quot;&gt;&#10;        &lt;audio channels=&quot;1&quot; format=&quot;s16&quot; sampleRate=&quot;44100&quot;/&gt;&#10;      &lt;/audioTrack&gt;&#10;      &lt;audioTrack muted=&quot;false&quot; name=&quot;Audio 24&quot; resource=&quot;18dc05ce&quot; slideId=&quot;{5EDC5414-0666-418C-91D5-E34B71766328}&quot; startTime=&quot;0&quot; stepIndex=&quot;0&quot; volume=&quot;1&quot;&gt;&#10;        &lt;audio channels=&quot;1&quot; format=&quot;s16&quot; sampleRate=&quot;44100&quot;/&gt;&#10;      &lt;/audioTrack&gt;&#10;      &lt;audioTrack muted=&quot;false&quot; name=&quot;TELPAS Alt Listening_Slide 24_2&quot; resource=&quot;7899aa91&quot; slideId=&quot;{C3FFF93A-B385-43E3-ACE7-7DE4962515E7}&quot; startTime=&quot;0&quot; stepIndex=&quot;0&quot; volume=&quot;1&quot;&gt;&#10;        &lt;audio channels=&quot;2&quot; format=&quot;fltp&quot; sampleRate=&quot;44100&quot;/&gt;&#10;      &lt;/audioTrack&gt;&#10;    &lt;/audioTracks&gt;&#10;    &lt;videoTracks/&gt;&#10;  &lt;/narration&gt;&#10;&#10;&lt;/presentation2&gt;&#10;"/>
  <p:tag name="ISPRING_LMS_API_VERSION" val="SCORM 1.2"/>
  <p:tag name="ISPRING_ULTRA_SCORM_COURCE_TITLE" val="TELPAS Alternate Listening Domain"/>
  <p:tag name="ISPRING_ULTRA_SCORM_COURSE_ID" val="B78C4D3F-DEFB-4A8B-9C79-D90DB44BCAE3"/>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B\uFFFD{B6CB6038-87F8-490D-B70F-A1CF71EFFC2D}&quot;,&quot;C:\\Users\\marimi\\Desktop\\Texas\\2021-2022 Texas\\TELPAS Alternate 2022\\TELPAS Alt Zipped Package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
  <p:tag name="ISPRING_SCORM_RATE_SLIDES" val="0"/>
  <p:tag name="ISPRING_SCORM_RATE_QUIZZES" val="0"/>
  <p:tag name="ISPRING_SCORM_PASSING_SCORE" val="0.000000"/>
  <p:tag name="ISPRING_PRESENTATION_TITLE" val="TELPAS Alternate Listening Domain"/>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5.345"/>
  <p:tag name="ISPRING_SLIDE_ID_2" val="{E0205123-4B16-499C-BADF-86AD43A452F4}"/>
</p:tagLst>
</file>

<file path=ppt/tags/tag1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1.410"/>
  <p:tag name="ISPRING_SLIDE_ID_2" val="{34A1CB20-4C99-4661-A792-8A94C8463BB6}"/>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44"/>
  <p:tag name="ISPRING_SLIDE_ID_2" val="{1CEDD6A2-6ACB-4F76-AE14-7ACE6FD66CBA}"/>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9.300"/>
  <p:tag name="ISPRING_CUSTOM_TIMING_USED" val="1"/>
  <p:tag name="ISPRING_SLIDE_ID_2" val="{A1CFE013-1859-48B3-99B1-C7D956792A16}"/>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9.300"/>
  <p:tag name="ISPRING_CUSTOM_TIMING_USED" val="1"/>
  <p:tag name="ISPRING_SLIDE_ID_2" val="{7145872A-7776-4F39-822B-4989F0CCA0BB}"/>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9.300"/>
  <p:tag name="ISPRING_CUSTOM_TIMING_USED" val="1"/>
  <p:tag name="ISPRING_SLIDE_ID_2" val="{F295E8C2-C764-4FAE-9391-0A6CFDE664C7}"/>
</p:tagLst>
</file>

<file path=ppt/tags/tag16.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9.300"/>
  <p:tag name="ISPRING_CUSTOM_TIMING_USED" val="1"/>
  <p:tag name="ISPRING_SLIDE_ID_2" val="{D595CB50-4651-4796-BEBA-48AFA3E89928}"/>
</p:tagLst>
</file>

<file path=ppt/tags/tag17.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9.300"/>
  <p:tag name="ISPRING_CUSTOM_TIMING_USED" val="1"/>
  <p:tag name="ISPRING_SLIDE_ID_2" val="{4694784C-2332-4022-B013-1B6964F6D7E0}"/>
</p:tagLst>
</file>

<file path=ppt/tags/tag18.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9.300"/>
  <p:tag name="ISPRING_CUSTOM_TIMING_USED" val="1"/>
  <p:tag name="ISPRING_SLIDE_ID_2" val="{B1B00B1D-A1D2-4B1A-A39F-2ED0A9ACCB55}"/>
</p:tagLst>
</file>

<file path=ppt/tags/tag19.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9.300"/>
  <p:tag name="ISPRING_CUSTOM_TIMING_USED" val="1"/>
  <p:tag name="ISPRING_SLIDE_ID_2" val="{36682C83-4D1D-4931-AC99-E4BAC719990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SLIDE_BRANCHING_PROPERTIES" val="&lt;BranchingProperties&gt;&lt;nextAction&gt;&lt;action&gt;0&lt;/action&gt;&lt;/nextAction&gt;&lt;prevAction&gt;&lt;action&gt;1&lt;/action&gt;&lt;/prevAction&gt;&lt;lock&gt;0&lt;/lock&gt;&lt;/BranchingProperties&gt;&#10;"/>
  <p:tag name="ISPRING_CUSTOM_TIMING_USED" val="1"/>
  <p:tag name="GENSWF_ADVANCE_TIME" val="15.845"/>
  <p:tag name="ISPRING_SLIDE_ID_2" val="{23A5CF01-4E1B-4021-87BD-18DAA5D3D357}"/>
</p:tagLst>
</file>

<file path=ppt/tags/tag2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0.843"/>
  <p:tag name="ISPRING_SLIDE_ID_2" val="{6524E8FD-82BB-4D1B-BCB4-8617B1CBF134}"/>
</p:tagLst>
</file>

<file path=ppt/tags/tag2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4.709"/>
  <p:tag name="ISPRING_SLIDE_ID_2" val="{D7E7ABE2-FDE3-4030-AFD2-BB0CF92AC286}"/>
</p:tagLst>
</file>

<file path=ppt/tags/tag2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0.342"/>
  <p:tag name="ISPRING_SLIDE_ID_2" val="{F3F7195B-37C0-43A5-96A5-82AEF37635FC}"/>
</p:tagLst>
</file>

<file path=ppt/tags/tag2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1.309"/>
  <p:tag name="ISPRING_SLIDE_ID_2" val="{1FFB5214-B532-4786-B5A7-AB43CA8A1A85}"/>
</p:tagLst>
</file>

<file path=ppt/tags/tag2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7.377"/>
  <p:tag name="ISPRING_SLIDE_ID_2" val="{78E956CA-000A-47FD-8306-1E0EE2BAACC3}"/>
</p:tagLst>
</file>

<file path=ppt/tags/tag2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6.081"/>
  <p:tag name="ISPRING_SLIDE_ID_2" val="{C3FFF93A-B385-43E3-ACE7-7DE4962515E7}"/>
</p:tagLst>
</file>

<file path=ppt/tags/tag2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1.544"/>
  <p:tag name="ISPRING_SLIDE_ID_2" val="{C5C02728-ACCB-4FEE-9638-9A241EA17ED3}"/>
</p:tagLst>
</file>

<file path=ppt/tags/tag2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2.275"/>
  <p:tag name="ISPRING_SLIDE_ID_2" val="{5EDC5414-0666-418C-91D5-E34B71766328}"/>
</p:tagLst>
</file>

<file path=ppt/tags/tag2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1.526"/>
  <p:tag name="ISPRING_SLIDE_ID_2" val="{9A5A953E-8DB5-41A4-A1B8-8EE9C9C5F058}"/>
</p:tagLst>
</file>

<file path=ppt/tags/tag2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8.923"/>
  <p:tag name="ISPRING_SLIDE_ID_2" val="{12D110A1-962A-4626-AAF2-63D53FD8355F}"/>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7.718"/>
  <p:tag name="ISPRING_SLIDE_ID_2" val="{8D5ABC62-8B6D-4D94-B652-95EB0DC6B04B}"/>
</p:tagLst>
</file>

<file path=ppt/tags/tag3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5.941"/>
  <p:tag name="ISPRING_SLIDE_ID_2" val="{F9036BE0-584F-4366-9EFD-3C300398AC70}"/>
</p:tagLst>
</file>

<file path=ppt/tags/tag3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2.596"/>
  <p:tag name="ISPRING_SLIDE_ID_2" val="{4A9E3183-200F-4EDF-9A88-F14C4B91954D}"/>
</p:tagLst>
</file>

<file path=ppt/tags/tag3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2.313"/>
  <p:tag name="ISPRING_SLIDE_ID_2" val="{61EE3EEB-303B-43FE-89CD-991538F888E6}"/>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9.991"/>
  <p:tag name="ISPRING_SLIDE_ID_2" val="{CE589A31-3195-41A6-B815-DC228AE97F8C}"/>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9.377"/>
  <p:tag name="ISPRING_SLIDE_ID_2" val="{C566FA1B-C1F0-4829-8EB5-72CFAAFAF8E5}"/>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6.622"/>
  <p:tag name="ISPRING_SLIDE_ID_2" val="{9EC32EB4-2DD2-4097-A9CE-B83B54B64F4B}"/>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2.789"/>
  <p:tag name="ISPRING_SLIDE_ID_2" val="{F6F2F3A9-9E84-4196-BC06-917B6F527997}"/>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9.227"/>
  <p:tag name="ISPRING_SLIDE_ID_2" val="{52D0E3AE-4048-43AA-BD2D-06FC74849218}"/>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2.071"/>
  <p:tag name="ISPRING_SLIDE_ID_2" val="{75C049E9-93C5-4ADB-A581-7F03E2F85600}"/>
</p:tagLst>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F973CC4A218840843CD19B0DAA78F1" ma:contentTypeVersion="8" ma:contentTypeDescription="Create a new document." ma:contentTypeScope="" ma:versionID="eef3e3209f4e1beb697f3afb8c6dc5a8">
  <xsd:schema xmlns:xsd="http://www.w3.org/2001/XMLSchema" xmlns:xs="http://www.w3.org/2001/XMLSchema" xmlns:p="http://schemas.microsoft.com/office/2006/metadata/properties" xmlns:ns2="ae29a606-394f-4645-b323-fcb10b24d1aa" xmlns:ns3="53af226d-ba0a-4b77-ace2-7e16defb8490" targetNamespace="http://schemas.microsoft.com/office/2006/metadata/properties" ma:root="true" ma:fieldsID="06e5ebb9c9f8e70c6fb2c05b40f3ea13" ns2:_="" ns3:_="">
    <xsd:import namespace="ae29a606-394f-4645-b323-fcb10b24d1aa"/>
    <xsd:import namespace="53af226d-ba0a-4b77-ace2-7e16defb84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29a606-394f-4645-b323-fcb10b24d1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af226d-ba0a-4b77-ace2-7e16defb849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E4A1EA-9025-446A-9A5B-0D2D21DA7E64}">
  <ds:schemaRefs>
    <ds:schemaRef ds:uri="53af226d-ba0a-4b77-ace2-7e16defb8490"/>
    <ds:schemaRef ds:uri="ae29a606-394f-4645-b323-fcb10b24d1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44E46FF-88D8-4A87-B919-43F25659653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556B4A4-54F4-4DE1-948A-8D10700113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17306</TotalTime>
  <Words>4153</Words>
  <Application>Microsoft Office PowerPoint</Application>
  <PresentationFormat>Widescreen</PresentationFormat>
  <Paragraphs>338</Paragraphs>
  <Slides>31</Slides>
  <Notes>31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31</vt:i4>
      </vt:variant>
    </vt:vector>
  </HeadingPairs>
  <TitlesOfParts>
    <vt:vector size="45" baseType="lpstr">
      <vt:lpstr>Arial</vt:lpstr>
      <vt:lpstr>Calibri</vt:lpstr>
      <vt:lpstr>Calibri (Body)</vt:lpstr>
      <vt:lpstr>Calibri Light</vt:lpstr>
      <vt:lpstr>Corbel</vt:lpstr>
      <vt:lpstr>Open Sans</vt:lpstr>
      <vt:lpstr>Open Sans (Headings)</vt:lpstr>
      <vt:lpstr>Open Sans Light</vt:lpstr>
      <vt:lpstr>Open Sans Semibold</vt:lpstr>
      <vt:lpstr>Wingdings</vt:lpstr>
      <vt:lpstr>Main Title Slides</vt:lpstr>
      <vt:lpstr>Section Titles</vt:lpstr>
      <vt:lpstr>TEA Main Slide</vt:lpstr>
      <vt:lpstr>TEA Opener - Blank</vt:lpstr>
      <vt:lpstr>TELPAS Alternate Listening Domain</vt:lpstr>
      <vt:lpstr>Purpose of this TELPAS Alternate Training</vt:lpstr>
      <vt:lpstr>Alternate Proficiency Level Descriptors</vt:lpstr>
      <vt:lpstr>Alternate Proficiency Level Descriptors: Listening </vt:lpstr>
      <vt:lpstr>What are Observable Behaviors?</vt:lpstr>
      <vt:lpstr>Observable Behaviors and the Glossary</vt:lpstr>
      <vt:lpstr>Observable Behaviors with Classroom Examples</vt:lpstr>
      <vt:lpstr>Using the Classroom Examples</vt:lpstr>
      <vt:lpstr>Observable Behavior L1. Distinguishing Sounds  with Classroom Examples</vt:lpstr>
      <vt:lpstr>Observable Behavior L2. Understanding Conjunctions with Classroom Examples</vt:lpstr>
      <vt:lpstr>Observable Behavior L3. Using Vocabulary  with Classroom Examples</vt:lpstr>
      <vt:lpstr>Observable Behavior L4. Understanding Media with Classroom Examples</vt:lpstr>
      <vt:lpstr>Observable Behavior L5. Understanding the General Meaning with Classroom Examples</vt:lpstr>
      <vt:lpstr>Observable Behavior L6. Understanding the Main Points with Classroom Examples</vt:lpstr>
      <vt:lpstr>Observable Behavior L7. Identifying Important Details  with Classroom Examples</vt:lpstr>
      <vt:lpstr>Observable Behavior L8. Following Directions with Classroom Examples</vt:lpstr>
      <vt:lpstr>Observable Behavior L9. Retelling with Classroom Examples</vt:lpstr>
      <vt:lpstr>Observable Behavior L10. Responding to Questions  with Classroom Examples</vt:lpstr>
      <vt:lpstr>Additional Classroom Examples</vt:lpstr>
      <vt:lpstr>How to Determine Student Proficiency for Each Observable Behavior</vt:lpstr>
      <vt:lpstr>How to Determine Student Proficiency for Each Observable Behavior, continued</vt:lpstr>
      <vt:lpstr>On the Border</vt:lpstr>
      <vt:lpstr>Collaboration </vt:lpstr>
      <vt:lpstr>Example of Rating a Student “On the Border”: Nela </vt:lpstr>
      <vt:lpstr>Example of Rating a Student “On the Border”: George </vt:lpstr>
      <vt:lpstr>Alternate Response Modes</vt:lpstr>
      <vt:lpstr>Allowable Response Modes for the Listening Domain</vt:lpstr>
      <vt:lpstr>Prompting Versus Leading </vt:lpstr>
      <vt:lpstr>Available TELPAS Alternate Training PowerPoints  </vt:lpstr>
      <vt:lpstr>Contact Information </vt:lpstr>
      <vt:lpstr>Disclaimer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TELPAS Alternate Listening Domain</dc:title>
  <dc:creator>Ponti, Tony</dc:creator>
  <cp:lastModifiedBy>Cavazos, Esmeralda</cp:lastModifiedBy>
  <cp:revision>361</cp:revision>
  <cp:lastPrinted>2018-11-28T22:20:10Z</cp:lastPrinted>
  <dcterms:created xsi:type="dcterms:W3CDTF">2018-06-13T19:57:15Z</dcterms:created>
  <dcterms:modified xsi:type="dcterms:W3CDTF">2023-11-14T01:09:16Z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0x01010067F973CC4A218840843CD19B0DAA78F1</vt:lpwstr>
  </property>
</Properties>
</file>